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46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857250"/>
            <a:ext cx="16482060" cy="2019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73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BY UZINEX </a:t>
            </a:r>
            <a:pPr algn="l" indent="0" marL="0">
              <a:buNone/>
            </a:pPr>
            <a:r>
              <a:rPr lang="en-US" sz="975" spc="273" kern="0" dirty="0">
                <a:solidFill>
                  <a:srgbClr val="FFFFFF">
                    <a:alpha val="4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· </a:t>
            </a:r>
            <a:pPr algn="l" indent="0" marL="0">
              <a:buNone/>
            </a:pPr>
            <a:r>
              <a:rPr lang="en-US" sz="975" spc="273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CERCETARE APLICATĂ </a:t>
            </a:r>
            <a:pPr algn="l" indent="0" marL="0">
              <a:buNone/>
            </a:pPr>
            <a:r>
              <a:rPr lang="en-US" sz="975" spc="273" kern="0" dirty="0">
                <a:solidFill>
                  <a:srgbClr val="FFFFFF">
                    <a:alpha val="4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· </a:t>
            </a:r>
            <a:pPr algn="l" indent="0" marL="0">
              <a:buNone/>
            </a:pPr>
            <a:r>
              <a:rPr lang="en-US" sz="975" spc="273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AGRICULTURĂ 4.0</a:t>
            </a:r>
            <a:endParaRPr lang="en-US" sz="975" dirty="0"/>
          </a:p>
        </p:txBody>
      </p:sp>
      <p:sp>
        <p:nvSpPr>
          <p:cNvPr id="3" name="Text 1"/>
          <p:cNvSpPr/>
          <p:nvPr/>
        </p:nvSpPr>
        <p:spPr>
          <a:xfrm>
            <a:off x="1143000" y="5082540"/>
            <a:ext cx="16482060" cy="2952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85000"/>
              </a:lnSpc>
              <a:buNone/>
            </a:pPr>
            <a:r>
              <a:rPr lang="en-US" sz="27000" b="1" spc="-1215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HORTUS </a:t>
            </a:r>
            <a:pPr algn="l" indent="0" marL="0">
              <a:lnSpc>
                <a:spcPct val="85000"/>
              </a:lnSpc>
              <a:buNone/>
            </a:pPr>
            <a:r>
              <a:rPr lang="en-US" sz="1350" spc="-1215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V1</a:t>
            </a:r>
            <a:endParaRPr lang="en-US" sz="27000" dirty="0"/>
          </a:p>
        </p:txBody>
      </p:sp>
      <p:sp>
        <p:nvSpPr>
          <p:cNvPr id="4" name="Text 2"/>
          <p:cNvSpPr/>
          <p:nvPr/>
        </p:nvSpPr>
        <p:spPr>
          <a:xfrm>
            <a:off x="1143000" y="8301990"/>
            <a:ext cx="10791825" cy="742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2100" spc="-21" kern="0" dirty="0">
                <a:solidFill>
                  <a:srgbClr val="FFFFFF">
                    <a:alpha val="92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Primul modul demonstrativ de Agricultură 4.0 controlat </a:t>
            </a:r>
            <a:pPr algn="l" indent="0" marL="0">
              <a:lnSpc>
                <a:spcPct val="130000"/>
              </a:lnSpc>
              <a:buNone/>
            </a:pPr>
            <a:r>
              <a:rPr lang="en-US" sz="2100" spc="-21" kern="0" dirty="0">
                <a:solidFill>
                  <a:srgbClr val="D17A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 de AI </a:t>
            </a:r>
            <a:pPr algn="l" indent="0" marL="0">
              <a:lnSpc>
                <a:spcPct val="130000"/>
              </a:lnSpc>
              <a:buNone/>
            </a:pPr>
            <a:r>
              <a:rPr lang="en-US" sz="2100" spc="-21" kern="0" dirty="0">
                <a:solidFill>
                  <a:srgbClr val="FFFFFF">
                    <a:alpha val="92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din România.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1143000" y="9178290"/>
            <a:ext cx="2044482" cy="2895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198" kern="0" dirty="0">
                <a:solidFill>
                  <a:srgbClr val="FFFFFF">
                    <a:alpha val="7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PITCH SPONSORI DOCUMENT CONFIDENȚIAL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3380003" y="9006840"/>
            <a:ext cx="3764998" cy="4610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80000"/>
              </a:lnSpc>
              <a:buNone/>
            </a:pPr>
            <a:r>
              <a:rPr lang="en-US" sz="900" spc="198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TOAMNA 2026 · IAȘI PARC ȘTIINȚIFIC &amp; TEHNOLOGIC </a:t>
            </a:r>
            <a:pPr algn="r" indent="0" marL="0">
              <a:lnSpc>
                <a:spcPct val="180000"/>
              </a:lnSpc>
              <a:buNone/>
            </a:pPr>
            <a:r>
              <a:rPr lang="en-US" sz="900" spc="198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TEHNOPOLIS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0" y="10248900"/>
            <a:ext cx="6949440" cy="38100"/>
          </a:xfrm>
          <a:prstGeom prst="rect">
            <a:avLst/>
          </a:prstGeom>
          <a:solidFill>
            <a:srgbClr val="D17A3E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33500" y="342900"/>
            <a:ext cx="696873" cy="20193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215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UZINEX</a:t>
            </a:r>
            <a:endParaRPr lang="en-US" sz="975" dirty="0"/>
          </a:p>
        </p:txBody>
      </p:sp>
      <p:sp>
        <p:nvSpPr>
          <p:cNvPr id="3" name="Text 1"/>
          <p:cNvSpPr/>
          <p:nvPr/>
        </p:nvSpPr>
        <p:spPr>
          <a:xfrm>
            <a:off x="2106573" y="356235"/>
            <a:ext cx="903744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HORTUS</a:t>
            </a:r>
            <a:endParaRPr lang="en-US" sz="975" dirty="0"/>
          </a:p>
        </p:txBody>
      </p:sp>
      <p:sp>
        <p:nvSpPr>
          <p:cNvPr id="4" name="Text 2"/>
          <p:cNvSpPr/>
          <p:nvPr/>
        </p:nvSpPr>
        <p:spPr>
          <a:xfrm>
            <a:off x="1143000" y="1389698"/>
            <a:ext cx="276663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00" spc="198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08 — PACHETE SPONSORIZARE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43000" y="1770698"/>
            <a:ext cx="10595610" cy="59817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4200" b="1" spc="-105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Trei niveluri. Șapte sloturi.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11847195" y="1884998"/>
            <a:ext cx="5297805" cy="48387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80000"/>
              </a:lnSpc>
              <a:buNone/>
            </a:pPr>
            <a:r>
              <a:rPr lang="en-US" sz="900" spc="198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TOTAL TARGET </a:t>
            </a:r>
            <a:pPr algn="r" indent="0" marL="0">
              <a:lnSpc>
                <a:spcPct val="180000"/>
              </a:lnSpc>
              <a:buNone/>
            </a:pPr>
            <a:r>
              <a:rPr lang="en-US" sz="1050" b="1" spc="198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€20.000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1143000" y="2711768"/>
            <a:ext cx="5206961" cy="6717982"/>
          </a:xfrm>
          <a:prstGeom prst="rect">
            <a:avLst/>
          </a:prstGeom>
          <a:solidFill>
            <a:srgbClr val="FFFFFF"/>
          </a:solidFill>
          <a:ln w="7620">
            <a:solidFill>
              <a:srgbClr val="E8E8E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50620" y="2719388"/>
            <a:ext cx="5191720" cy="1238250"/>
          </a:xfrm>
          <a:prstGeom prst="rect">
            <a:avLst/>
          </a:prstGeom>
          <a:solidFill>
            <a:srgbClr val="0E3450"/>
          </a:solidFill>
          <a:ln/>
        </p:spPr>
      </p:sp>
      <p:sp>
        <p:nvSpPr>
          <p:cNvPr id="9" name="Text 7"/>
          <p:cNvSpPr/>
          <p:nvPr/>
        </p:nvSpPr>
        <p:spPr>
          <a:xfrm>
            <a:off x="1417320" y="2947988"/>
            <a:ext cx="1002804" cy="2019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312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PLATINUM</a:t>
            </a:r>
            <a:endParaRPr lang="en-US" sz="975" dirty="0"/>
          </a:p>
        </p:txBody>
      </p:sp>
      <p:sp>
        <p:nvSpPr>
          <p:cNvPr id="10" name="Text 8"/>
          <p:cNvSpPr/>
          <p:nvPr/>
        </p:nvSpPr>
        <p:spPr>
          <a:xfrm>
            <a:off x="5573852" y="2970847"/>
            <a:ext cx="577989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FFFFFF">
                    <a:alpha val="7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 SLOT</a:t>
            </a:r>
            <a:endParaRPr lang="en-US" sz="825" dirty="0"/>
          </a:p>
        </p:txBody>
      </p:sp>
      <p:sp>
        <p:nvSpPr>
          <p:cNvPr id="11" name="Text 9"/>
          <p:cNvSpPr/>
          <p:nvPr/>
        </p:nvSpPr>
        <p:spPr>
          <a:xfrm>
            <a:off x="1417320" y="3283268"/>
            <a:ext cx="4798070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spc="-126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€ </a:t>
            </a:r>
            <a:pPr algn="l" indent="0" marL="0">
              <a:lnSpc>
                <a:spcPct val="100000"/>
              </a:lnSpc>
              <a:buNone/>
            </a:pPr>
            <a:r>
              <a:rPr lang="en-US" sz="4200" b="1" spc="-126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10.000</a:t>
            </a:r>
            <a:endParaRPr lang="en-US" sz="4200" dirty="0"/>
          </a:p>
        </p:txBody>
      </p:sp>
      <p:sp>
        <p:nvSpPr>
          <p:cNvPr id="12" name="Shape 10"/>
          <p:cNvSpPr/>
          <p:nvPr/>
        </p:nvSpPr>
        <p:spPr>
          <a:xfrm>
            <a:off x="1150620" y="3957638"/>
            <a:ext cx="5191720" cy="487680"/>
          </a:xfrm>
          <a:prstGeom prst="rect">
            <a:avLst/>
          </a:prstGeom>
          <a:solidFill>
            <a:srgbClr val="F1EFEC"/>
          </a:solidFill>
          <a:ln/>
        </p:spPr>
      </p:sp>
      <p:sp>
        <p:nvSpPr>
          <p:cNvPr id="13" name="Shape 11"/>
          <p:cNvSpPr/>
          <p:nvPr/>
        </p:nvSpPr>
        <p:spPr>
          <a:xfrm>
            <a:off x="1150620" y="4437698"/>
            <a:ext cx="519172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14" name="Text 12"/>
          <p:cNvSpPr/>
          <p:nvPr/>
        </p:nvSpPr>
        <p:spPr>
          <a:xfrm>
            <a:off x="1417320" y="4129088"/>
            <a:ext cx="4814072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82" kern="0" dirty="0">
                <a:solidFill>
                  <a:srgbClr val="1446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CO-NAMING · EXCLUSIVITATE SECTOR</a:t>
            </a:r>
            <a:endParaRPr lang="en-US" sz="825" dirty="0"/>
          </a:p>
        </p:txBody>
      </p:sp>
      <p:sp>
        <p:nvSpPr>
          <p:cNvPr id="15" name="Shape 13"/>
          <p:cNvSpPr/>
          <p:nvPr/>
        </p:nvSpPr>
        <p:spPr>
          <a:xfrm>
            <a:off x="1417320" y="4958715"/>
            <a:ext cx="465832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16" name="Text 14"/>
          <p:cNvSpPr/>
          <p:nvPr/>
        </p:nvSpPr>
        <p:spPr>
          <a:xfrm>
            <a:off x="1588770" y="4702493"/>
            <a:ext cx="4626620" cy="2085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38" b="1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Co-naming: </a:t>
            </a:r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HORTUS by UZINEX, presented by [SPONSOR]</a:t>
            </a:r>
            <a:endParaRPr lang="en-US" sz="938" dirty="0"/>
          </a:p>
        </p:txBody>
      </p:sp>
      <p:sp>
        <p:nvSpPr>
          <p:cNvPr id="17" name="Shape 15"/>
          <p:cNvSpPr/>
          <p:nvPr/>
        </p:nvSpPr>
        <p:spPr>
          <a:xfrm>
            <a:off x="1417320" y="5304473"/>
            <a:ext cx="465832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18" name="Text 16"/>
          <p:cNvSpPr/>
          <p:nvPr/>
        </p:nvSpPr>
        <p:spPr>
          <a:xfrm>
            <a:off x="1588770" y="5052060"/>
            <a:ext cx="462662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Co-branding pe toate serele și containerele comerciale UZINEX</a:t>
            </a:r>
            <a:endParaRPr lang="en-US" sz="938" dirty="0"/>
          </a:p>
        </p:txBody>
      </p:sp>
      <p:sp>
        <p:nvSpPr>
          <p:cNvPr id="19" name="Shape 17"/>
          <p:cNvSpPr/>
          <p:nvPr/>
        </p:nvSpPr>
        <p:spPr>
          <a:xfrm>
            <a:off x="1417320" y="5650230"/>
            <a:ext cx="465832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0" name="Text 18"/>
          <p:cNvSpPr/>
          <p:nvPr/>
        </p:nvSpPr>
        <p:spPr>
          <a:xfrm>
            <a:off x="1588770" y="5397818"/>
            <a:ext cx="462662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Exclusivitate sector economic</a:t>
            </a:r>
            <a:endParaRPr lang="en-US" sz="938" dirty="0"/>
          </a:p>
        </p:txBody>
      </p:sp>
      <p:sp>
        <p:nvSpPr>
          <p:cNvPr id="21" name="Shape 19"/>
          <p:cNvSpPr/>
          <p:nvPr/>
        </p:nvSpPr>
        <p:spPr>
          <a:xfrm>
            <a:off x="1417320" y="5999798"/>
            <a:ext cx="465832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2" name="Text 20"/>
          <p:cNvSpPr/>
          <p:nvPr/>
        </p:nvSpPr>
        <p:spPr>
          <a:xfrm>
            <a:off x="1588770" y="5743575"/>
            <a:ext cx="4626620" cy="2085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Logo </a:t>
            </a:r>
            <a:pPr algn="l" indent="0" marL="0">
              <a:lnSpc>
                <a:spcPct val="140000"/>
              </a:lnSpc>
              <a:buNone/>
            </a:pPr>
            <a:r>
              <a:rPr lang="en-US" sz="938" b="1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TITLE </a:t>
            </a:r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 90 episoade (prim-plan)</a:t>
            </a:r>
            <a:endParaRPr lang="en-US" sz="938" dirty="0"/>
          </a:p>
        </p:txBody>
      </p:sp>
      <p:sp>
        <p:nvSpPr>
          <p:cNvPr id="23" name="Shape 21"/>
          <p:cNvSpPr/>
          <p:nvPr/>
        </p:nvSpPr>
        <p:spPr>
          <a:xfrm>
            <a:off x="1417320" y="6345555"/>
            <a:ext cx="465832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4" name="Text 22"/>
          <p:cNvSpPr/>
          <p:nvPr/>
        </p:nvSpPr>
        <p:spPr>
          <a:xfrm>
            <a:off x="1588770" y="6093143"/>
            <a:ext cx="462662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Episod-pilot 50 min + interviu CEO 15 min</a:t>
            </a:r>
            <a:endParaRPr lang="en-US" sz="938" dirty="0"/>
          </a:p>
        </p:txBody>
      </p:sp>
      <p:sp>
        <p:nvSpPr>
          <p:cNvPr id="25" name="Shape 23"/>
          <p:cNvSpPr/>
          <p:nvPr/>
        </p:nvSpPr>
        <p:spPr>
          <a:xfrm>
            <a:off x="1417320" y="6691312"/>
            <a:ext cx="465832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6" name="Text 24"/>
          <p:cNvSpPr/>
          <p:nvPr/>
        </p:nvSpPr>
        <p:spPr>
          <a:xfrm>
            <a:off x="1588770" y="6438900"/>
            <a:ext cx="462662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articole tier-1 — Forbes RO / Profit / WSJ RO / StartupCafe</a:t>
            </a:r>
            <a:endParaRPr lang="en-US" sz="938" dirty="0"/>
          </a:p>
        </p:txBody>
      </p:sp>
      <p:sp>
        <p:nvSpPr>
          <p:cNvPr id="27" name="Shape 25"/>
          <p:cNvSpPr/>
          <p:nvPr/>
        </p:nvSpPr>
        <p:spPr>
          <a:xfrm>
            <a:off x="1417320" y="7037070"/>
            <a:ext cx="465832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8" name="Text 26"/>
          <p:cNvSpPr/>
          <p:nvPr/>
        </p:nvSpPr>
        <p:spPr>
          <a:xfrm>
            <a:off x="1588770" y="6784657"/>
            <a:ext cx="462662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Studiu de caz B2B exclusiv</a:t>
            </a:r>
            <a:endParaRPr lang="en-US" sz="938" dirty="0"/>
          </a:p>
        </p:txBody>
      </p:sp>
      <p:sp>
        <p:nvSpPr>
          <p:cNvPr id="29" name="Shape 27"/>
          <p:cNvSpPr/>
          <p:nvPr/>
        </p:nvSpPr>
        <p:spPr>
          <a:xfrm>
            <a:off x="1417320" y="7382828"/>
            <a:ext cx="465832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30" name="Text 28"/>
          <p:cNvSpPr/>
          <p:nvPr/>
        </p:nvSpPr>
        <p:spPr>
          <a:xfrm>
            <a:off x="1588770" y="7130415"/>
            <a:ext cx="462662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Logo HERO uzinex.ro/hortus + dofollow</a:t>
            </a:r>
            <a:endParaRPr lang="en-US" sz="938" dirty="0"/>
          </a:p>
        </p:txBody>
      </p:sp>
      <p:sp>
        <p:nvSpPr>
          <p:cNvPr id="31" name="Shape 29"/>
          <p:cNvSpPr/>
          <p:nvPr/>
        </p:nvSpPr>
        <p:spPr>
          <a:xfrm>
            <a:off x="1417320" y="7728585"/>
            <a:ext cx="465832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32" name="Text 30"/>
          <p:cNvSpPr/>
          <p:nvPr/>
        </p:nvSpPr>
        <p:spPr>
          <a:xfrm>
            <a:off x="1588770" y="7476173"/>
            <a:ext cx="462662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Inaugurare: CEO + 5 VIP, masă de onoare</a:t>
            </a:r>
            <a:endParaRPr lang="en-US" sz="938" dirty="0"/>
          </a:p>
        </p:txBody>
      </p:sp>
      <p:sp>
        <p:nvSpPr>
          <p:cNvPr id="33" name="Shape 31"/>
          <p:cNvSpPr/>
          <p:nvPr/>
        </p:nvSpPr>
        <p:spPr>
          <a:xfrm>
            <a:off x="1417320" y="8074343"/>
            <a:ext cx="465832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34" name="Text 32"/>
          <p:cNvSpPr/>
          <p:nvPr/>
        </p:nvSpPr>
        <p:spPr>
          <a:xfrm>
            <a:off x="1588770" y="7821930"/>
            <a:ext cx="462662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KPI report la 12 luni</a:t>
            </a:r>
            <a:endParaRPr lang="en-US" sz="938" dirty="0"/>
          </a:p>
        </p:txBody>
      </p:sp>
      <p:sp>
        <p:nvSpPr>
          <p:cNvPr id="35" name="Text 33"/>
          <p:cNvSpPr/>
          <p:nvPr/>
        </p:nvSpPr>
        <p:spPr>
          <a:xfrm>
            <a:off x="1588770" y="8167687"/>
            <a:ext cx="4626620" cy="2047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 discount + early access HORTUS V2 (2 clienți)</a:t>
            </a:r>
            <a:endParaRPr lang="en-US" sz="938" dirty="0"/>
          </a:p>
        </p:txBody>
      </p:sp>
      <p:sp>
        <p:nvSpPr>
          <p:cNvPr id="36" name="Shape 34"/>
          <p:cNvSpPr/>
          <p:nvPr/>
        </p:nvSpPr>
        <p:spPr>
          <a:xfrm>
            <a:off x="1150620" y="9018270"/>
            <a:ext cx="5191720" cy="403860"/>
          </a:xfrm>
          <a:prstGeom prst="rect">
            <a:avLst/>
          </a:prstGeom>
          <a:solidFill>
            <a:srgbClr val="F1EFEC"/>
          </a:solidFill>
          <a:ln/>
        </p:spPr>
      </p:sp>
      <p:sp>
        <p:nvSpPr>
          <p:cNvPr id="37" name="Shape 35"/>
          <p:cNvSpPr/>
          <p:nvPr/>
        </p:nvSpPr>
        <p:spPr>
          <a:xfrm>
            <a:off x="1150620" y="9018270"/>
            <a:ext cx="519172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38" name="Text 36"/>
          <p:cNvSpPr/>
          <p:nvPr/>
        </p:nvSpPr>
        <p:spPr>
          <a:xfrm>
            <a:off x="1417320" y="9159240"/>
            <a:ext cx="1013460" cy="1676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16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11 BENEFICII</a:t>
            </a:r>
            <a:endParaRPr lang="en-US" sz="750" dirty="0"/>
          </a:p>
        </p:txBody>
      </p:sp>
      <p:sp>
        <p:nvSpPr>
          <p:cNvPr id="39" name="Text 37"/>
          <p:cNvSpPr/>
          <p:nvPr/>
        </p:nvSpPr>
        <p:spPr>
          <a:xfrm>
            <a:off x="4982170" y="9159240"/>
            <a:ext cx="1169670" cy="1676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b="1" spc="165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1/1 DISPONIBIL</a:t>
            </a:r>
            <a:endParaRPr lang="en-US" sz="750" dirty="0"/>
          </a:p>
        </p:txBody>
      </p:sp>
      <p:sp>
        <p:nvSpPr>
          <p:cNvPr id="40" name="Shape 38"/>
          <p:cNvSpPr/>
          <p:nvPr/>
        </p:nvSpPr>
        <p:spPr>
          <a:xfrm>
            <a:off x="6540461" y="2711768"/>
            <a:ext cx="5207020" cy="6717982"/>
          </a:xfrm>
          <a:prstGeom prst="rect">
            <a:avLst/>
          </a:prstGeom>
          <a:solidFill>
            <a:srgbClr val="FFFFFF"/>
          </a:solidFill>
          <a:ln w="7620">
            <a:solidFill>
              <a:srgbClr val="E8E8E8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548081" y="2719388"/>
            <a:ext cx="5191780" cy="1238250"/>
          </a:xfrm>
          <a:prstGeom prst="rect">
            <a:avLst/>
          </a:prstGeom>
          <a:solidFill>
            <a:srgbClr val="D17A3E"/>
          </a:solidFill>
          <a:ln/>
        </p:spPr>
      </p:sp>
      <p:sp>
        <p:nvSpPr>
          <p:cNvPr id="42" name="Text 40"/>
          <p:cNvSpPr/>
          <p:nvPr/>
        </p:nvSpPr>
        <p:spPr>
          <a:xfrm>
            <a:off x="6814781" y="2947988"/>
            <a:ext cx="539532" cy="2019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312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GOLD</a:t>
            </a:r>
            <a:endParaRPr lang="en-US" sz="975" dirty="0"/>
          </a:p>
        </p:txBody>
      </p:sp>
      <p:sp>
        <p:nvSpPr>
          <p:cNvPr id="43" name="Text 41"/>
          <p:cNvSpPr/>
          <p:nvPr/>
        </p:nvSpPr>
        <p:spPr>
          <a:xfrm>
            <a:off x="10720447" y="2970847"/>
            <a:ext cx="828913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FFFFFF">
                    <a:alpha val="7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 SLOTURI</a:t>
            </a:r>
            <a:endParaRPr lang="en-US" sz="825" dirty="0"/>
          </a:p>
        </p:txBody>
      </p:sp>
      <p:sp>
        <p:nvSpPr>
          <p:cNvPr id="44" name="Text 42"/>
          <p:cNvSpPr/>
          <p:nvPr/>
        </p:nvSpPr>
        <p:spPr>
          <a:xfrm>
            <a:off x="6814781" y="3283268"/>
            <a:ext cx="4798131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spc="-126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€ </a:t>
            </a:r>
            <a:pPr algn="l" indent="0" marL="0">
              <a:lnSpc>
                <a:spcPct val="100000"/>
              </a:lnSpc>
              <a:buNone/>
            </a:pPr>
            <a:r>
              <a:rPr lang="en-US" sz="4200" b="1" spc="-126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4.000</a:t>
            </a:r>
            <a:endParaRPr lang="en-US" sz="4200" dirty="0"/>
          </a:p>
        </p:txBody>
      </p:sp>
      <p:sp>
        <p:nvSpPr>
          <p:cNvPr id="45" name="Shape 43"/>
          <p:cNvSpPr/>
          <p:nvPr/>
        </p:nvSpPr>
        <p:spPr>
          <a:xfrm>
            <a:off x="6548081" y="3957638"/>
            <a:ext cx="5191780" cy="487680"/>
          </a:xfrm>
          <a:prstGeom prst="rect">
            <a:avLst/>
          </a:prstGeom>
          <a:solidFill>
            <a:srgbClr val="F1EFEC"/>
          </a:solidFill>
          <a:ln/>
        </p:spPr>
      </p:sp>
      <p:sp>
        <p:nvSpPr>
          <p:cNvPr id="46" name="Shape 44"/>
          <p:cNvSpPr/>
          <p:nvPr/>
        </p:nvSpPr>
        <p:spPr>
          <a:xfrm>
            <a:off x="6548081" y="4437698"/>
            <a:ext cx="519178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47" name="Text 45"/>
          <p:cNvSpPr/>
          <p:nvPr/>
        </p:nvSpPr>
        <p:spPr>
          <a:xfrm>
            <a:off x="6814781" y="4129088"/>
            <a:ext cx="4814134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82" kern="0" dirty="0">
                <a:solidFill>
                  <a:srgbClr val="1446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VIZIBILITATE PROMINENTĂ · CO-BRANDED</a:t>
            </a:r>
            <a:endParaRPr lang="en-US" sz="825" dirty="0"/>
          </a:p>
        </p:txBody>
      </p:sp>
      <p:sp>
        <p:nvSpPr>
          <p:cNvPr id="48" name="Shape 46"/>
          <p:cNvSpPr/>
          <p:nvPr/>
        </p:nvSpPr>
        <p:spPr>
          <a:xfrm>
            <a:off x="6814781" y="4958715"/>
            <a:ext cx="465838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49" name="Text 47"/>
          <p:cNvSpPr/>
          <p:nvPr/>
        </p:nvSpPr>
        <p:spPr>
          <a:xfrm>
            <a:off x="6986231" y="4702493"/>
            <a:ext cx="4626681" cy="2085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Logo </a:t>
            </a:r>
            <a:pPr algn="l" indent="0" marL="0">
              <a:lnSpc>
                <a:spcPct val="140000"/>
              </a:lnSpc>
              <a:buNone/>
            </a:pPr>
            <a:r>
              <a:rPr lang="en-US" sz="938" b="1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prominent </a:t>
            </a:r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 90 episoade</a:t>
            </a:r>
            <a:endParaRPr lang="en-US" sz="938" dirty="0"/>
          </a:p>
        </p:txBody>
      </p:sp>
      <p:sp>
        <p:nvSpPr>
          <p:cNvPr id="50" name="Shape 48"/>
          <p:cNvSpPr/>
          <p:nvPr/>
        </p:nvSpPr>
        <p:spPr>
          <a:xfrm>
            <a:off x="6814781" y="5304473"/>
            <a:ext cx="465838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51" name="Text 49"/>
          <p:cNvSpPr/>
          <p:nvPr/>
        </p:nvSpPr>
        <p:spPr>
          <a:xfrm>
            <a:off x="6986231" y="5052060"/>
            <a:ext cx="4626681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Episod dedicat 5 min — LinkedIn + YouTube</a:t>
            </a:r>
            <a:endParaRPr lang="en-US" sz="938" dirty="0"/>
          </a:p>
        </p:txBody>
      </p:sp>
      <p:sp>
        <p:nvSpPr>
          <p:cNvPr id="52" name="Shape 50"/>
          <p:cNvSpPr/>
          <p:nvPr/>
        </p:nvSpPr>
        <p:spPr>
          <a:xfrm>
            <a:off x="6814781" y="5650230"/>
            <a:ext cx="465838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53" name="Text 51"/>
          <p:cNvSpPr/>
          <p:nvPr/>
        </p:nvSpPr>
        <p:spPr>
          <a:xfrm>
            <a:off x="6986231" y="5397818"/>
            <a:ext cx="4626681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Logo pe modulul demonstrativ fizic</a:t>
            </a:r>
            <a:endParaRPr lang="en-US" sz="938" dirty="0"/>
          </a:p>
        </p:txBody>
      </p:sp>
      <p:sp>
        <p:nvSpPr>
          <p:cNvPr id="54" name="Shape 52"/>
          <p:cNvSpPr/>
          <p:nvPr/>
        </p:nvSpPr>
        <p:spPr>
          <a:xfrm>
            <a:off x="6814781" y="5995987"/>
            <a:ext cx="465838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55" name="Text 53"/>
          <p:cNvSpPr/>
          <p:nvPr/>
        </p:nvSpPr>
        <p:spPr>
          <a:xfrm>
            <a:off x="6986231" y="5743575"/>
            <a:ext cx="4626681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articole co-branded — presa tech RO</a:t>
            </a:r>
            <a:endParaRPr lang="en-US" sz="938" dirty="0"/>
          </a:p>
        </p:txBody>
      </p:sp>
      <p:sp>
        <p:nvSpPr>
          <p:cNvPr id="56" name="Shape 54"/>
          <p:cNvSpPr/>
          <p:nvPr/>
        </p:nvSpPr>
        <p:spPr>
          <a:xfrm>
            <a:off x="6814781" y="6341745"/>
            <a:ext cx="465838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57" name="Text 55"/>
          <p:cNvSpPr/>
          <p:nvPr/>
        </p:nvSpPr>
        <p:spPr>
          <a:xfrm>
            <a:off x="6986231" y="6089332"/>
            <a:ext cx="4626681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Mențiune press release comun cu Camera Comerț Iași</a:t>
            </a:r>
            <a:endParaRPr lang="en-US" sz="938" dirty="0"/>
          </a:p>
        </p:txBody>
      </p:sp>
      <p:sp>
        <p:nvSpPr>
          <p:cNvPr id="58" name="Shape 56"/>
          <p:cNvSpPr/>
          <p:nvPr/>
        </p:nvSpPr>
        <p:spPr>
          <a:xfrm>
            <a:off x="6814781" y="6687503"/>
            <a:ext cx="465838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59" name="Text 57"/>
          <p:cNvSpPr/>
          <p:nvPr/>
        </p:nvSpPr>
        <p:spPr>
          <a:xfrm>
            <a:off x="6986231" y="6435090"/>
            <a:ext cx="4626681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Studiu de caz semnat</a:t>
            </a:r>
            <a:endParaRPr lang="en-US" sz="938" dirty="0"/>
          </a:p>
        </p:txBody>
      </p:sp>
      <p:sp>
        <p:nvSpPr>
          <p:cNvPr id="60" name="Shape 58"/>
          <p:cNvSpPr/>
          <p:nvPr/>
        </p:nvSpPr>
        <p:spPr>
          <a:xfrm>
            <a:off x="6814781" y="7033260"/>
            <a:ext cx="465838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61" name="Text 59"/>
          <p:cNvSpPr/>
          <p:nvPr/>
        </p:nvSpPr>
        <p:spPr>
          <a:xfrm>
            <a:off x="6986231" y="6780848"/>
            <a:ext cx="4626681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Logo + dofollow uzinex.ro/hortus</a:t>
            </a:r>
            <a:endParaRPr lang="en-US" sz="938" dirty="0"/>
          </a:p>
        </p:txBody>
      </p:sp>
      <p:sp>
        <p:nvSpPr>
          <p:cNvPr id="62" name="Shape 60"/>
          <p:cNvSpPr/>
          <p:nvPr/>
        </p:nvSpPr>
        <p:spPr>
          <a:xfrm>
            <a:off x="6814781" y="7379018"/>
            <a:ext cx="465838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63" name="Text 61"/>
          <p:cNvSpPr/>
          <p:nvPr/>
        </p:nvSpPr>
        <p:spPr>
          <a:xfrm>
            <a:off x="6986231" y="7126605"/>
            <a:ext cx="4626681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Inaugurare: CEO + 2 invitați</a:t>
            </a:r>
            <a:endParaRPr lang="en-US" sz="938" dirty="0"/>
          </a:p>
        </p:txBody>
      </p:sp>
      <p:sp>
        <p:nvSpPr>
          <p:cNvPr id="64" name="Text 62"/>
          <p:cNvSpPr/>
          <p:nvPr/>
        </p:nvSpPr>
        <p:spPr>
          <a:xfrm>
            <a:off x="6986231" y="7472363"/>
            <a:ext cx="4626681" cy="2047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 discount HORTUS V2 (1 client)</a:t>
            </a:r>
            <a:endParaRPr lang="en-US" sz="938" dirty="0"/>
          </a:p>
        </p:txBody>
      </p:sp>
      <p:sp>
        <p:nvSpPr>
          <p:cNvPr id="65" name="Shape 63"/>
          <p:cNvSpPr/>
          <p:nvPr/>
        </p:nvSpPr>
        <p:spPr>
          <a:xfrm>
            <a:off x="6548081" y="9018270"/>
            <a:ext cx="5191780" cy="403860"/>
          </a:xfrm>
          <a:prstGeom prst="rect">
            <a:avLst/>
          </a:prstGeom>
          <a:solidFill>
            <a:srgbClr val="F1EFEC"/>
          </a:solidFill>
          <a:ln/>
        </p:spPr>
      </p:sp>
      <p:sp>
        <p:nvSpPr>
          <p:cNvPr id="66" name="Shape 64"/>
          <p:cNvSpPr/>
          <p:nvPr/>
        </p:nvSpPr>
        <p:spPr>
          <a:xfrm>
            <a:off x="6548081" y="9018270"/>
            <a:ext cx="519178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67" name="Text 65"/>
          <p:cNvSpPr/>
          <p:nvPr/>
        </p:nvSpPr>
        <p:spPr>
          <a:xfrm>
            <a:off x="6814781" y="9159240"/>
            <a:ext cx="935355" cy="1676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16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9 BENEFICII</a:t>
            </a:r>
            <a:endParaRPr lang="en-US" sz="750" dirty="0"/>
          </a:p>
        </p:txBody>
      </p:sp>
      <p:sp>
        <p:nvSpPr>
          <p:cNvPr id="68" name="Text 66"/>
          <p:cNvSpPr/>
          <p:nvPr/>
        </p:nvSpPr>
        <p:spPr>
          <a:xfrm>
            <a:off x="10301585" y="9159240"/>
            <a:ext cx="1247775" cy="1676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b="1" spc="165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2/2 DISPONIBILE</a:t>
            </a:r>
            <a:endParaRPr lang="en-US" sz="750" dirty="0"/>
          </a:p>
        </p:txBody>
      </p:sp>
      <p:sp>
        <p:nvSpPr>
          <p:cNvPr id="69" name="Shape 67"/>
          <p:cNvSpPr/>
          <p:nvPr/>
        </p:nvSpPr>
        <p:spPr>
          <a:xfrm>
            <a:off x="11937981" y="2711768"/>
            <a:ext cx="5206961" cy="6717982"/>
          </a:xfrm>
          <a:prstGeom prst="rect">
            <a:avLst/>
          </a:prstGeom>
          <a:solidFill>
            <a:srgbClr val="FFFFFF"/>
          </a:solidFill>
          <a:ln w="7620">
            <a:solidFill>
              <a:srgbClr val="E8E8E8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1945600" y="2719388"/>
            <a:ext cx="5191720" cy="1238250"/>
          </a:xfrm>
          <a:prstGeom prst="rect">
            <a:avLst/>
          </a:prstGeom>
          <a:solidFill>
            <a:srgbClr val="5C6770"/>
          </a:solidFill>
          <a:ln/>
        </p:spPr>
      </p:sp>
      <p:sp>
        <p:nvSpPr>
          <p:cNvPr id="71" name="Text 69"/>
          <p:cNvSpPr/>
          <p:nvPr/>
        </p:nvSpPr>
        <p:spPr>
          <a:xfrm>
            <a:off x="12212300" y="2947988"/>
            <a:ext cx="771168" cy="2019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312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SILVER</a:t>
            </a:r>
            <a:endParaRPr lang="en-US" sz="975" dirty="0"/>
          </a:p>
        </p:txBody>
      </p:sp>
      <p:sp>
        <p:nvSpPr>
          <p:cNvPr id="72" name="Text 70"/>
          <p:cNvSpPr/>
          <p:nvPr/>
        </p:nvSpPr>
        <p:spPr>
          <a:xfrm>
            <a:off x="16117908" y="2970847"/>
            <a:ext cx="828913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FFFFFF">
                    <a:alpha val="7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 SLOTURI</a:t>
            </a:r>
            <a:endParaRPr lang="en-US" sz="825" dirty="0"/>
          </a:p>
        </p:txBody>
      </p:sp>
      <p:sp>
        <p:nvSpPr>
          <p:cNvPr id="73" name="Text 71"/>
          <p:cNvSpPr/>
          <p:nvPr/>
        </p:nvSpPr>
        <p:spPr>
          <a:xfrm>
            <a:off x="12212300" y="3283268"/>
            <a:ext cx="4798070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spc="-126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€ </a:t>
            </a:r>
            <a:pPr algn="l" indent="0" marL="0">
              <a:lnSpc>
                <a:spcPct val="100000"/>
              </a:lnSpc>
              <a:buNone/>
            </a:pPr>
            <a:r>
              <a:rPr lang="en-US" sz="4200" b="1" spc="-126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</a:t>
            </a:r>
            <a:endParaRPr lang="en-US" sz="4200" dirty="0"/>
          </a:p>
        </p:txBody>
      </p:sp>
      <p:sp>
        <p:nvSpPr>
          <p:cNvPr id="74" name="Shape 72"/>
          <p:cNvSpPr/>
          <p:nvPr/>
        </p:nvSpPr>
        <p:spPr>
          <a:xfrm>
            <a:off x="11945600" y="3957638"/>
            <a:ext cx="5191720" cy="487680"/>
          </a:xfrm>
          <a:prstGeom prst="rect">
            <a:avLst/>
          </a:prstGeom>
          <a:solidFill>
            <a:srgbClr val="F1EFEC"/>
          </a:solidFill>
          <a:ln/>
        </p:spPr>
      </p:sp>
      <p:sp>
        <p:nvSpPr>
          <p:cNvPr id="75" name="Shape 73"/>
          <p:cNvSpPr/>
          <p:nvPr/>
        </p:nvSpPr>
        <p:spPr>
          <a:xfrm>
            <a:off x="11945600" y="4437698"/>
            <a:ext cx="519172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76" name="Text 74"/>
          <p:cNvSpPr/>
          <p:nvPr/>
        </p:nvSpPr>
        <p:spPr>
          <a:xfrm>
            <a:off x="12212300" y="4129088"/>
            <a:ext cx="4814072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82" kern="0" dirty="0">
                <a:solidFill>
                  <a:srgbClr val="1446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SUSȚINĂTOR · MENȚIUNE LIVRABILĂ</a:t>
            </a:r>
            <a:endParaRPr lang="en-US" sz="825" dirty="0"/>
          </a:p>
        </p:txBody>
      </p:sp>
      <p:sp>
        <p:nvSpPr>
          <p:cNvPr id="77" name="Text 75"/>
          <p:cNvSpPr/>
          <p:nvPr/>
        </p:nvSpPr>
        <p:spPr>
          <a:xfrm>
            <a:off x="12110700" y="4616768"/>
            <a:ext cx="4836120" cy="2105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Logo în 5 episoade selectate</a:t>
            </a:r>
            <a:endParaRPr lang="en-US" sz="938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Mențiune în descrierea tuturor celor 90 video</a:t>
            </a:r>
            <a:endParaRPr lang="en-US" sz="938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Logo pe pagina sponsori uzinex.ro/hortus</a:t>
            </a:r>
            <a:endParaRPr lang="en-US" sz="938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Recunoaștere în press release-ul final</a:t>
            </a:r>
            <a:endParaRPr lang="en-US" sz="938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Inaugurare: 2 persoane</a:t>
            </a:r>
            <a:endParaRPr lang="en-US" sz="938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93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cutie de roșii la finalul cercetării</a:t>
            </a:r>
            <a:endParaRPr lang="en-US" sz="938" dirty="0"/>
          </a:p>
        </p:txBody>
      </p:sp>
      <p:sp>
        <p:nvSpPr>
          <p:cNvPr id="78" name="Shape 76"/>
          <p:cNvSpPr/>
          <p:nvPr/>
        </p:nvSpPr>
        <p:spPr>
          <a:xfrm>
            <a:off x="11945600" y="9018270"/>
            <a:ext cx="5191720" cy="403860"/>
          </a:xfrm>
          <a:prstGeom prst="rect">
            <a:avLst/>
          </a:prstGeom>
          <a:solidFill>
            <a:srgbClr val="F1EFEC"/>
          </a:solidFill>
          <a:ln/>
        </p:spPr>
      </p:sp>
      <p:sp>
        <p:nvSpPr>
          <p:cNvPr id="79" name="Shape 77"/>
          <p:cNvSpPr/>
          <p:nvPr/>
        </p:nvSpPr>
        <p:spPr>
          <a:xfrm>
            <a:off x="11945600" y="9018270"/>
            <a:ext cx="519172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80" name="Text 78"/>
          <p:cNvSpPr/>
          <p:nvPr/>
        </p:nvSpPr>
        <p:spPr>
          <a:xfrm>
            <a:off x="12212300" y="9159240"/>
            <a:ext cx="935355" cy="1676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16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 BENEFICII</a:t>
            </a:r>
            <a:endParaRPr lang="en-US" sz="750" dirty="0"/>
          </a:p>
        </p:txBody>
      </p:sp>
      <p:sp>
        <p:nvSpPr>
          <p:cNvPr id="81" name="Text 79"/>
          <p:cNvSpPr/>
          <p:nvPr/>
        </p:nvSpPr>
        <p:spPr>
          <a:xfrm>
            <a:off x="15699045" y="9159240"/>
            <a:ext cx="1247775" cy="1676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b="1" spc="165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4/4 DISPONIBILE</a:t>
            </a:r>
            <a:endParaRPr lang="en-US" sz="750" dirty="0"/>
          </a:p>
        </p:txBody>
      </p:sp>
      <p:sp>
        <p:nvSpPr>
          <p:cNvPr id="82" name="Text 80"/>
          <p:cNvSpPr/>
          <p:nvPr/>
        </p:nvSpPr>
        <p:spPr>
          <a:xfrm>
            <a:off x="1143000" y="9816465"/>
            <a:ext cx="2928754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UZINEX · INTEGRATOR INDUSTRIAL B2B</a:t>
            </a:r>
            <a:endParaRPr lang="en-US" sz="825" dirty="0"/>
          </a:p>
        </p:txBody>
      </p:sp>
      <p:sp>
        <p:nvSpPr>
          <p:cNvPr id="83" name="Text 81"/>
          <p:cNvSpPr/>
          <p:nvPr/>
        </p:nvSpPr>
        <p:spPr>
          <a:xfrm>
            <a:off x="8934867" y="9816465"/>
            <a:ext cx="2417862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HORTUS · PITCH SPONSORI 2026</a:t>
            </a:r>
            <a:endParaRPr lang="en-US" sz="825" dirty="0"/>
          </a:p>
        </p:txBody>
      </p:sp>
      <p:sp>
        <p:nvSpPr>
          <p:cNvPr id="84" name="Text 82"/>
          <p:cNvSpPr/>
          <p:nvPr/>
        </p:nvSpPr>
        <p:spPr>
          <a:xfrm>
            <a:off x="16224945" y="9806940"/>
            <a:ext cx="996196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PAG </a:t>
            </a:r>
            <a:pPr algn="l" indent="0" marL="0">
              <a:buNone/>
            </a:pPr>
            <a:r>
              <a:rPr lang="en-US" sz="825" b="1" spc="149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 </a:t>
            </a:r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12</a:t>
            </a:r>
            <a:endParaRPr lang="en-US" sz="82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33500" y="342900"/>
            <a:ext cx="696873" cy="20193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215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UZINEX</a:t>
            </a:r>
            <a:endParaRPr lang="en-US" sz="975" dirty="0"/>
          </a:p>
        </p:txBody>
      </p:sp>
      <p:sp>
        <p:nvSpPr>
          <p:cNvPr id="3" name="Text 1"/>
          <p:cNvSpPr/>
          <p:nvPr/>
        </p:nvSpPr>
        <p:spPr>
          <a:xfrm>
            <a:off x="2106573" y="356235"/>
            <a:ext cx="903744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HORTUS</a:t>
            </a:r>
            <a:endParaRPr lang="en-US" sz="975" dirty="0"/>
          </a:p>
        </p:txBody>
      </p:sp>
      <p:sp>
        <p:nvSpPr>
          <p:cNvPr id="4" name="Text 2"/>
          <p:cNvSpPr/>
          <p:nvPr/>
        </p:nvSpPr>
        <p:spPr>
          <a:xfrm>
            <a:off x="1143000" y="1389698"/>
            <a:ext cx="248108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00" spc="198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09 — ECHIPA &amp; TIMELINE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43000" y="1770698"/>
            <a:ext cx="16482060" cy="59817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4200" b="1" spc="-105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Cine livrează &amp; când.</a:t>
            </a:r>
            <a:endParaRPr lang="en-US" sz="4200" dirty="0"/>
          </a:p>
        </p:txBody>
      </p:sp>
      <p:sp>
        <p:nvSpPr>
          <p:cNvPr id="6" name="Shape 4"/>
          <p:cNvSpPr/>
          <p:nvPr/>
        </p:nvSpPr>
        <p:spPr>
          <a:xfrm>
            <a:off x="1143000" y="2673668"/>
            <a:ext cx="5130761" cy="1910715"/>
          </a:xfrm>
          <a:prstGeom prst="rect">
            <a:avLst/>
          </a:prstGeom>
          <a:solidFill>
            <a:srgbClr val="FFFFFF"/>
          </a:solidFill>
          <a:ln w="7620">
            <a:solidFill>
              <a:srgbClr val="E8E8E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50620" y="2681288"/>
            <a:ext cx="1524000" cy="1895475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8" name="Shape 6"/>
          <p:cNvSpPr/>
          <p:nvPr/>
        </p:nvSpPr>
        <p:spPr>
          <a:xfrm>
            <a:off x="2667000" y="2681288"/>
            <a:ext cx="9525" cy="189547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9" name="Text 7"/>
          <p:cNvSpPr/>
          <p:nvPr/>
        </p:nvSpPr>
        <p:spPr>
          <a:xfrm>
            <a:off x="2903220" y="2890838"/>
            <a:ext cx="322835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88" b="1" spc="173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INGINER HORTICOL</a:t>
            </a:r>
            <a:endParaRPr lang="en-US" sz="788" dirty="0"/>
          </a:p>
        </p:txBody>
      </p:sp>
      <p:sp>
        <p:nvSpPr>
          <p:cNvPr id="10" name="Text 8"/>
          <p:cNvSpPr/>
          <p:nvPr/>
        </p:nvSpPr>
        <p:spPr>
          <a:xfrm>
            <a:off x="2903220" y="3119438"/>
            <a:ext cx="3228350" cy="4991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650" b="1" spc="-33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Andrei-Sorin Baciu</a:t>
            </a:r>
            <a:endParaRPr lang="en-US" sz="1650" dirty="0"/>
          </a:p>
        </p:txBody>
      </p:sp>
      <p:sp>
        <p:nvSpPr>
          <p:cNvPr id="11" name="Shape 9"/>
          <p:cNvSpPr/>
          <p:nvPr/>
        </p:nvSpPr>
        <p:spPr>
          <a:xfrm>
            <a:off x="2903220" y="3751897"/>
            <a:ext cx="313432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12" name="Text 10"/>
          <p:cNvSpPr/>
          <p:nvPr/>
        </p:nvSpPr>
        <p:spPr>
          <a:xfrm>
            <a:off x="2903220" y="3854767"/>
            <a:ext cx="3228350" cy="41100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01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Co-fondator UZINEX. Supervizare agronomică integrală a ciclului de cultivare.</a:t>
            </a:r>
            <a:endParaRPr lang="en-US" sz="1013" dirty="0"/>
          </a:p>
        </p:txBody>
      </p:sp>
      <p:sp>
        <p:nvSpPr>
          <p:cNvPr id="13" name="Shape 11"/>
          <p:cNvSpPr/>
          <p:nvPr/>
        </p:nvSpPr>
        <p:spPr>
          <a:xfrm>
            <a:off x="6578561" y="2673668"/>
            <a:ext cx="5130820" cy="1910715"/>
          </a:xfrm>
          <a:prstGeom prst="rect">
            <a:avLst/>
          </a:prstGeom>
          <a:solidFill>
            <a:srgbClr val="FFFFFF"/>
          </a:solidFill>
          <a:ln w="7620">
            <a:solidFill>
              <a:srgbClr val="E8E8E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586181" y="2681288"/>
            <a:ext cx="1524000" cy="1895475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15" name="Shape 13"/>
          <p:cNvSpPr/>
          <p:nvPr/>
        </p:nvSpPr>
        <p:spPr>
          <a:xfrm>
            <a:off x="8102561" y="2681288"/>
            <a:ext cx="9525" cy="189547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16" name="Text 14"/>
          <p:cNvSpPr/>
          <p:nvPr/>
        </p:nvSpPr>
        <p:spPr>
          <a:xfrm>
            <a:off x="8338781" y="2890838"/>
            <a:ext cx="3228411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88" b="1" spc="173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INGINER MECATRONICĂ &amp; AUTOMATIZĂRI</a:t>
            </a:r>
            <a:endParaRPr lang="en-US" sz="788" dirty="0"/>
          </a:p>
        </p:txBody>
      </p:sp>
      <p:sp>
        <p:nvSpPr>
          <p:cNvPr id="17" name="Text 15"/>
          <p:cNvSpPr/>
          <p:nvPr/>
        </p:nvSpPr>
        <p:spPr>
          <a:xfrm>
            <a:off x="8338781" y="3119438"/>
            <a:ext cx="3228411" cy="4991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650" b="1" spc="-33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Cosmin Florea</a:t>
            </a:r>
            <a:endParaRPr lang="en-US" sz="1650" dirty="0"/>
          </a:p>
        </p:txBody>
      </p:sp>
      <p:sp>
        <p:nvSpPr>
          <p:cNvPr id="18" name="Shape 16"/>
          <p:cNvSpPr/>
          <p:nvPr/>
        </p:nvSpPr>
        <p:spPr>
          <a:xfrm>
            <a:off x="8338781" y="3751897"/>
            <a:ext cx="313438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19" name="Text 17"/>
          <p:cNvSpPr/>
          <p:nvPr/>
        </p:nvSpPr>
        <p:spPr>
          <a:xfrm>
            <a:off x="8338781" y="3854767"/>
            <a:ext cx="3228411" cy="41100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01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Responsabil de stack-ul hardware: senzori, actuatori, integrare industrială.</a:t>
            </a:r>
            <a:endParaRPr lang="en-US" sz="1013" dirty="0"/>
          </a:p>
        </p:txBody>
      </p:sp>
      <p:sp>
        <p:nvSpPr>
          <p:cNvPr id="20" name="Shape 18"/>
          <p:cNvSpPr/>
          <p:nvPr/>
        </p:nvSpPr>
        <p:spPr>
          <a:xfrm>
            <a:off x="12014181" y="2673668"/>
            <a:ext cx="5130761" cy="1910715"/>
          </a:xfrm>
          <a:prstGeom prst="rect">
            <a:avLst/>
          </a:prstGeom>
          <a:solidFill>
            <a:srgbClr val="FFFFFF"/>
          </a:solidFill>
          <a:ln w="7620">
            <a:solidFill>
              <a:srgbClr val="E8E8E8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2021800" y="2681288"/>
            <a:ext cx="1524000" cy="1895475"/>
          </a:xfrm>
          <a:prstGeom prst="rect">
            <a:avLst/>
          </a:prstGeom>
          <a:solidFill>
            <a:srgbClr val="E0E0E0"/>
          </a:solidFill>
          <a:ln/>
        </p:spPr>
      </p:sp>
      <p:sp>
        <p:nvSpPr>
          <p:cNvPr id="22" name="Shape 20"/>
          <p:cNvSpPr/>
          <p:nvPr/>
        </p:nvSpPr>
        <p:spPr>
          <a:xfrm>
            <a:off x="13538180" y="2681288"/>
            <a:ext cx="9525" cy="189547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3" name="Text 21"/>
          <p:cNvSpPr/>
          <p:nvPr/>
        </p:nvSpPr>
        <p:spPr>
          <a:xfrm>
            <a:off x="13774400" y="2890838"/>
            <a:ext cx="322835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88" b="1" spc="173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INGINER SISTEME SOFTWARE</a:t>
            </a:r>
            <a:endParaRPr lang="en-US" sz="788" dirty="0"/>
          </a:p>
        </p:txBody>
      </p:sp>
      <p:sp>
        <p:nvSpPr>
          <p:cNvPr id="24" name="Text 22"/>
          <p:cNvSpPr/>
          <p:nvPr/>
        </p:nvSpPr>
        <p:spPr>
          <a:xfrm>
            <a:off x="13774400" y="3119438"/>
            <a:ext cx="3228350" cy="4991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650" b="1" spc="-33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Miruna Varzar</a:t>
            </a:r>
            <a:endParaRPr lang="en-US" sz="1650" dirty="0"/>
          </a:p>
        </p:txBody>
      </p:sp>
      <p:sp>
        <p:nvSpPr>
          <p:cNvPr id="25" name="Shape 23"/>
          <p:cNvSpPr/>
          <p:nvPr/>
        </p:nvSpPr>
        <p:spPr>
          <a:xfrm>
            <a:off x="13774400" y="3751897"/>
            <a:ext cx="313432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6" name="Text 24"/>
          <p:cNvSpPr/>
          <p:nvPr/>
        </p:nvSpPr>
        <p:spPr>
          <a:xfrm>
            <a:off x="13774400" y="3854767"/>
            <a:ext cx="3228350" cy="41100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01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Stratul software și agentul AI — pipeline-uri de date, decision engine.</a:t>
            </a:r>
            <a:endParaRPr lang="en-US" sz="1013" dirty="0"/>
          </a:p>
        </p:txBody>
      </p:sp>
      <p:sp>
        <p:nvSpPr>
          <p:cNvPr id="27" name="Shape 25"/>
          <p:cNvSpPr/>
          <p:nvPr/>
        </p:nvSpPr>
        <p:spPr>
          <a:xfrm>
            <a:off x="1143000" y="5003482"/>
            <a:ext cx="16002000" cy="4083368"/>
          </a:xfrm>
          <a:prstGeom prst="rect">
            <a:avLst/>
          </a:prstGeom>
          <a:solidFill>
            <a:srgbClr val="FFFFFF"/>
          </a:solidFill>
          <a:ln w="7620">
            <a:solidFill>
              <a:srgbClr val="E8E8E8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150620" y="5011103"/>
            <a:ext cx="15986760" cy="403860"/>
          </a:xfrm>
          <a:prstGeom prst="rect">
            <a:avLst/>
          </a:prstGeom>
          <a:solidFill>
            <a:srgbClr val="D17A3E"/>
          </a:solidFill>
          <a:ln/>
        </p:spPr>
      </p:sp>
      <p:sp>
        <p:nvSpPr>
          <p:cNvPr id="29" name="Shape 27"/>
          <p:cNvSpPr/>
          <p:nvPr/>
        </p:nvSpPr>
        <p:spPr>
          <a:xfrm>
            <a:off x="2667000" y="5011103"/>
            <a:ext cx="9525" cy="403860"/>
          </a:xfrm>
          <a:prstGeom prst="rect">
            <a:avLst/>
          </a:prstGeom>
          <a:solidFill>
            <a:srgbClr val="FFFFFF">
              <a:alpha val="20000"/>
            </a:srgbClr>
          </a:solidFill>
          <a:ln/>
        </p:spPr>
      </p:sp>
      <p:sp>
        <p:nvSpPr>
          <p:cNvPr id="30" name="Text 28"/>
          <p:cNvSpPr/>
          <p:nvPr/>
        </p:nvSpPr>
        <p:spPr>
          <a:xfrm>
            <a:off x="1379220" y="5144453"/>
            <a:ext cx="1135380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82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FAZĂ</a:t>
            </a:r>
            <a:endParaRPr lang="en-US" sz="825" dirty="0"/>
          </a:p>
        </p:txBody>
      </p:sp>
      <p:sp>
        <p:nvSpPr>
          <p:cNvPr id="31" name="Shape 29"/>
          <p:cNvSpPr/>
          <p:nvPr/>
        </p:nvSpPr>
        <p:spPr>
          <a:xfrm>
            <a:off x="4762500" y="5011103"/>
            <a:ext cx="9525" cy="403860"/>
          </a:xfrm>
          <a:prstGeom prst="rect">
            <a:avLst/>
          </a:prstGeom>
          <a:solidFill>
            <a:srgbClr val="FFFFFF">
              <a:alpha val="2000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2903220" y="5144453"/>
            <a:ext cx="1706880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82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PERIOADĂ</a:t>
            </a:r>
            <a:endParaRPr lang="en-US" sz="825" dirty="0"/>
          </a:p>
        </p:txBody>
      </p:sp>
      <p:sp>
        <p:nvSpPr>
          <p:cNvPr id="33" name="Text 31"/>
          <p:cNvSpPr/>
          <p:nvPr/>
        </p:nvSpPr>
        <p:spPr>
          <a:xfrm>
            <a:off x="4998720" y="5144453"/>
            <a:ext cx="12281078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82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ACTIVITĂȚI</a:t>
            </a:r>
            <a:endParaRPr lang="en-US" sz="825" dirty="0"/>
          </a:p>
        </p:txBody>
      </p:sp>
      <p:sp>
        <p:nvSpPr>
          <p:cNvPr id="34" name="Shape 32"/>
          <p:cNvSpPr/>
          <p:nvPr/>
        </p:nvSpPr>
        <p:spPr>
          <a:xfrm>
            <a:off x="1150620" y="5414963"/>
            <a:ext cx="1598676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35" name="Shape 33"/>
          <p:cNvSpPr/>
          <p:nvPr/>
        </p:nvSpPr>
        <p:spPr>
          <a:xfrm>
            <a:off x="2667000" y="5733098"/>
            <a:ext cx="9525" cy="579120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36" name="Text 34"/>
          <p:cNvSpPr/>
          <p:nvPr/>
        </p:nvSpPr>
        <p:spPr>
          <a:xfrm>
            <a:off x="1379220" y="5904548"/>
            <a:ext cx="1135380" cy="2743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-20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Setup</a:t>
            </a:r>
            <a:endParaRPr lang="en-US" sz="1350" dirty="0"/>
          </a:p>
        </p:txBody>
      </p:sp>
      <p:sp>
        <p:nvSpPr>
          <p:cNvPr id="37" name="Shape 35"/>
          <p:cNvSpPr/>
          <p:nvPr/>
        </p:nvSpPr>
        <p:spPr>
          <a:xfrm>
            <a:off x="4762500" y="5422582"/>
            <a:ext cx="9525" cy="1200150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38" name="Text 36"/>
          <p:cNvSpPr/>
          <p:nvPr/>
        </p:nvSpPr>
        <p:spPr>
          <a:xfrm>
            <a:off x="2903220" y="5594032"/>
            <a:ext cx="1706880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98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Zile 0–15</a:t>
            </a:r>
            <a:endParaRPr lang="en-US" sz="975" dirty="0"/>
          </a:p>
        </p:txBody>
      </p:sp>
      <p:sp>
        <p:nvSpPr>
          <p:cNvPr id="39" name="Text 37"/>
          <p:cNvSpPr/>
          <p:nvPr/>
        </p:nvSpPr>
        <p:spPr>
          <a:xfrm>
            <a:off x="4998720" y="5922645"/>
            <a:ext cx="12281078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Onboarding sponsori · asamblare hardware · germinare plante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1150620" y="6622732"/>
            <a:ext cx="1598676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41" name="Shape 39"/>
          <p:cNvSpPr/>
          <p:nvPr/>
        </p:nvSpPr>
        <p:spPr>
          <a:xfrm>
            <a:off x="2667000" y="6940868"/>
            <a:ext cx="9525" cy="579120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42" name="Text 40"/>
          <p:cNvSpPr/>
          <p:nvPr/>
        </p:nvSpPr>
        <p:spPr>
          <a:xfrm>
            <a:off x="1379220" y="7112318"/>
            <a:ext cx="1135380" cy="2743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-20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Cercetare</a:t>
            </a:r>
            <a:endParaRPr lang="en-US" sz="1350" dirty="0"/>
          </a:p>
        </p:txBody>
      </p:sp>
      <p:sp>
        <p:nvSpPr>
          <p:cNvPr id="43" name="Shape 41"/>
          <p:cNvSpPr/>
          <p:nvPr/>
        </p:nvSpPr>
        <p:spPr>
          <a:xfrm>
            <a:off x="4762500" y="6630353"/>
            <a:ext cx="9525" cy="1200150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44" name="Text 42"/>
          <p:cNvSpPr/>
          <p:nvPr/>
        </p:nvSpPr>
        <p:spPr>
          <a:xfrm>
            <a:off x="2903220" y="6801803"/>
            <a:ext cx="1706880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98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Zile 15–105</a:t>
            </a:r>
            <a:endParaRPr lang="en-US" sz="975" dirty="0"/>
          </a:p>
        </p:txBody>
      </p:sp>
      <p:sp>
        <p:nvSpPr>
          <p:cNvPr id="45" name="Text 43"/>
          <p:cNvSpPr/>
          <p:nvPr/>
        </p:nvSpPr>
        <p:spPr>
          <a:xfrm>
            <a:off x="4998720" y="7130415"/>
            <a:ext cx="12281078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 zile cultivare AI autonomă · jurnal video zilnic · acoperire presă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1150620" y="7830503"/>
            <a:ext cx="1598676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47" name="Shape 45"/>
          <p:cNvSpPr/>
          <p:nvPr/>
        </p:nvSpPr>
        <p:spPr>
          <a:xfrm>
            <a:off x="2667000" y="8148638"/>
            <a:ext cx="9525" cy="579120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48" name="Text 46"/>
          <p:cNvSpPr/>
          <p:nvPr/>
        </p:nvSpPr>
        <p:spPr>
          <a:xfrm>
            <a:off x="1379220" y="8320088"/>
            <a:ext cx="1135380" cy="2743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-20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Diseminare</a:t>
            </a:r>
            <a:endParaRPr lang="en-US" sz="1350" dirty="0"/>
          </a:p>
        </p:txBody>
      </p:sp>
      <p:sp>
        <p:nvSpPr>
          <p:cNvPr id="49" name="Shape 47"/>
          <p:cNvSpPr/>
          <p:nvPr/>
        </p:nvSpPr>
        <p:spPr>
          <a:xfrm>
            <a:off x="4762500" y="7838123"/>
            <a:ext cx="9525" cy="1200150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50" name="Text 48"/>
          <p:cNvSpPr/>
          <p:nvPr/>
        </p:nvSpPr>
        <p:spPr>
          <a:xfrm>
            <a:off x="2903220" y="8009573"/>
            <a:ext cx="1706880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98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Zile 105–120</a:t>
            </a:r>
            <a:endParaRPr lang="en-US" sz="975" dirty="0"/>
          </a:p>
        </p:txBody>
      </p:sp>
      <p:sp>
        <p:nvSpPr>
          <p:cNvPr id="51" name="Text 49"/>
          <p:cNvSpPr/>
          <p:nvPr/>
        </p:nvSpPr>
        <p:spPr>
          <a:xfrm>
            <a:off x="4998720" y="8338185"/>
            <a:ext cx="12281078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public Iași · livrare cutii roșii sponsori · studiu de caz publicat</a:t>
            </a:r>
            <a:endParaRPr lang="en-US" sz="1050" dirty="0"/>
          </a:p>
        </p:txBody>
      </p:sp>
      <p:sp>
        <p:nvSpPr>
          <p:cNvPr id="52" name="Text 50"/>
          <p:cNvSpPr/>
          <p:nvPr/>
        </p:nvSpPr>
        <p:spPr>
          <a:xfrm>
            <a:off x="1143000" y="9816465"/>
            <a:ext cx="2928754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UZINEX · INTEGRATOR INDUSTRIAL B2B</a:t>
            </a:r>
            <a:endParaRPr lang="en-US" sz="825" dirty="0"/>
          </a:p>
        </p:txBody>
      </p:sp>
      <p:sp>
        <p:nvSpPr>
          <p:cNvPr id="53" name="Text 51"/>
          <p:cNvSpPr/>
          <p:nvPr/>
        </p:nvSpPr>
        <p:spPr>
          <a:xfrm>
            <a:off x="8934867" y="9816465"/>
            <a:ext cx="2417862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HORTUS · PITCH SPONSORI 2026</a:t>
            </a:r>
            <a:endParaRPr lang="en-US" sz="825" dirty="0"/>
          </a:p>
        </p:txBody>
      </p:sp>
      <p:sp>
        <p:nvSpPr>
          <p:cNvPr id="54" name="Text 52"/>
          <p:cNvSpPr/>
          <p:nvPr/>
        </p:nvSpPr>
        <p:spPr>
          <a:xfrm>
            <a:off x="16224945" y="9806940"/>
            <a:ext cx="996196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PAG </a:t>
            </a:r>
            <a:pPr algn="l" indent="0" marL="0">
              <a:buNone/>
            </a:pPr>
            <a:r>
              <a:rPr lang="en-US" sz="825" b="1" spc="149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11 </a:t>
            </a:r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12</a:t>
            </a:r>
            <a:endParaRPr lang="en-US" sz="82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446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857250"/>
            <a:ext cx="16482060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73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 — CALL TO ACTION </a:t>
            </a:r>
            <a:pPr algn="l" indent="0" marL="0">
              <a:buNone/>
            </a:pPr>
            <a:r>
              <a:rPr lang="en-US" sz="975" spc="273" kern="0" dirty="0">
                <a:solidFill>
                  <a:srgbClr val="FFFFFF">
                    <a:alpha val="4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· </a:t>
            </a:r>
            <a:pPr algn="l" indent="0" marL="0">
              <a:buNone/>
            </a:pPr>
            <a:r>
              <a:rPr lang="en-US" sz="975" spc="273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CONFIRMARE SPONSORIZARE</a:t>
            </a:r>
            <a:endParaRPr lang="en-US" sz="975" dirty="0"/>
          </a:p>
        </p:txBody>
      </p:sp>
      <p:sp>
        <p:nvSpPr>
          <p:cNvPr id="3" name="Text 1"/>
          <p:cNvSpPr/>
          <p:nvPr/>
        </p:nvSpPr>
        <p:spPr>
          <a:xfrm>
            <a:off x="1143000" y="3244215"/>
            <a:ext cx="9156679" cy="2209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5000"/>
              </a:lnSpc>
              <a:buNone/>
            </a:pPr>
            <a:r>
              <a:rPr lang="en-US" sz="9000" b="1" spc="-36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Confirmare în </a:t>
            </a:r>
            <a:pPr algn="l" indent="0" marL="0">
              <a:lnSpc>
                <a:spcPct val="95000"/>
              </a:lnSpc>
              <a:buNone/>
            </a:pPr>
            <a:r>
              <a:rPr lang="en-US" sz="9000" b="1" spc="-360" kern="0" dirty="0">
                <a:solidFill>
                  <a:srgbClr val="D17A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zile.</a:t>
            </a:r>
            <a:endParaRPr lang="en-US" sz="9000" dirty="0"/>
          </a:p>
        </p:txBody>
      </p:sp>
      <p:sp>
        <p:nvSpPr>
          <p:cNvPr id="4" name="Text 2"/>
          <p:cNvSpPr/>
          <p:nvPr/>
        </p:nvSpPr>
        <p:spPr>
          <a:xfrm>
            <a:off x="1143000" y="5758815"/>
            <a:ext cx="6278880" cy="90297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Reply email sau WhatsApp. Transfer bancar către UZINEX. Contract simplu de sponsorizare + factură fiscală. </a:t>
            </a:r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Cheltuiala este deductibilă fiscal.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1143000" y="7004685"/>
            <a:ext cx="1143000" cy="38100"/>
          </a:xfrm>
          <a:prstGeom prst="rect">
            <a:avLst/>
          </a:prstGeom>
          <a:solidFill>
            <a:srgbClr val="D17A3E"/>
          </a:solidFill>
          <a:ln/>
        </p:spPr>
      </p:sp>
      <p:sp>
        <p:nvSpPr>
          <p:cNvPr id="6" name="Shape 4"/>
          <p:cNvSpPr/>
          <p:nvPr/>
        </p:nvSpPr>
        <p:spPr>
          <a:xfrm>
            <a:off x="10794981" y="4050030"/>
            <a:ext cx="9525" cy="2186940"/>
          </a:xfrm>
          <a:prstGeom prst="rect">
            <a:avLst/>
          </a:prstGeom>
          <a:solidFill>
            <a:srgbClr val="FFFFFF">
              <a:alpha val="25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11336000" y="4050030"/>
            <a:ext cx="5983208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98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CONTACT DIRECT</a:t>
            </a:r>
            <a:endParaRPr lang="en-US" sz="825" dirty="0"/>
          </a:p>
        </p:txBody>
      </p:sp>
      <p:sp>
        <p:nvSpPr>
          <p:cNvPr id="8" name="Text 6"/>
          <p:cNvSpPr/>
          <p:nvPr/>
        </p:nvSpPr>
        <p:spPr>
          <a:xfrm>
            <a:off x="11336000" y="4320540"/>
            <a:ext cx="5983208" cy="533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850" b="1" spc="-57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Andrei-Sorin Baciu</a:t>
            </a:r>
            <a:endParaRPr lang="en-US" sz="2850" dirty="0"/>
          </a:p>
        </p:txBody>
      </p:sp>
      <p:sp>
        <p:nvSpPr>
          <p:cNvPr id="9" name="Text 7"/>
          <p:cNvSpPr/>
          <p:nvPr/>
        </p:nvSpPr>
        <p:spPr>
          <a:xfrm>
            <a:off x="11336000" y="4872990"/>
            <a:ext cx="5983208" cy="2133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>
                    <a:alpha val="7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Co-fondator UZINEX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11336000" y="5353050"/>
            <a:ext cx="5808940" cy="9525"/>
          </a:xfrm>
          <a:prstGeom prst="rect">
            <a:avLst/>
          </a:prstGeom>
          <a:solidFill>
            <a:srgbClr val="FFFFFF">
              <a:alpha val="20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11336000" y="5589270"/>
            <a:ext cx="598320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FFFFFF">
                    <a:alpha val="5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EMAIL </a:t>
            </a:r>
            <a:pPr algn="l" indent="0" marL="0">
              <a:buNone/>
            </a:pPr>
            <a:r>
              <a:rPr lang="en-US" sz="1125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sorin.baciu@uzinex.ro</a:t>
            </a:r>
            <a:endParaRPr lang="en-US" sz="1125" dirty="0"/>
          </a:p>
        </p:txBody>
      </p:sp>
      <p:sp>
        <p:nvSpPr>
          <p:cNvPr id="12" name="Text 10"/>
          <p:cNvSpPr/>
          <p:nvPr/>
        </p:nvSpPr>
        <p:spPr>
          <a:xfrm>
            <a:off x="11336000" y="5836920"/>
            <a:ext cx="598320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FFFFFF">
                    <a:alpha val="5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TEL </a:t>
            </a:r>
            <a:pPr algn="l" indent="0" marL="0">
              <a:buNone/>
            </a:pPr>
            <a:r>
              <a:rPr lang="en-US" sz="1125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+40 769 081 081</a:t>
            </a:r>
            <a:endParaRPr lang="en-US" sz="1125" dirty="0"/>
          </a:p>
        </p:txBody>
      </p:sp>
      <p:sp>
        <p:nvSpPr>
          <p:cNvPr id="13" name="Text 11"/>
          <p:cNvSpPr/>
          <p:nvPr/>
        </p:nvSpPr>
        <p:spPr>
          <a:xfrm>
            <a:off x="11336000" y="6084570"/>
            <a:ext cx="598320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FFFFFF">
                    <a:alpha val="5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WEB </a:t>
            </a:r>
            <a:pPr algn="l" indent="0" marL="0">
              <a:buNone/>
            </a:pPr>
            <a:r>
              <a:rPr lang="en-US" sz="1125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uzinex.ro/hortus</a:t>
            </a:r>
            <a:endParaRPr lang="en-US" sz="1125" dirty="0"/>
          </a:p>
        </p:txBody>
      </p:sp>
      <p:sp>
        <p:nvSpPr>
          <p:cNvPr id="14" name="Text 12"/>
          <p:cNvSpPr/>
          <p:nvPr/>
        </p:nvSpPr>
        <p:spPr>
          <a:xfrm>
            <a:off x="1143000" y="9311640"/>
            <a:ext cx="4160984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82" kern="0" dirty="0">
                <a:solidFill>
                  <a:srgbClr val="FFFFFF">
                    <a:alpha val="6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UZINEX · INTEGRATOR INDUSTRIAL B2B · IAȘI 2026</a:t>
            </a:r>
            <a:endParaRPr lang="en-US" sz="825" dirty="0"/>
          </a:p>
        </p:txBody>
      </p:sp>
      <p:sp>
        <p:nvSpPr>
          <p:cNvPr id="15" name="Text 13"/>
          <p:cNvSpPr/>
          <p:nvPr/>
        </p:nvSpPr>
        <p:spPr>
          <a:xfrm>
            <a:off x="13895427" y="9292590"/>
            <a:ext cx="3347060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82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HORTUS </a:t>
            </a:r>
            <a:pPr algn="l" indent="0" marL="0">
              <a:buNone/>
            </a:pPr>
            <a:r>
              <a:rPr lang="en-US" sz="825" b="1" spc="182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· </a:t>
            </a:r>
            <a:pPr algn="l" indent="0" marL="0">
              <a:buNone/>
            </a:pPr>
            <a:r>
              <a:rPr lang="en-US" sz="825" spc="182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AGRICULTURĂ 4.0 </a:t>
            </a:r>
            <a:pPr algn="l" indent="0" marL="0">
              <a:buNone/>
            </a:pPr>
            <a:r>
              <a:rPr lang="en-US" sz="825" b="1" spc="182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· </a:t>
            </a:r>
            <a:pPr algn="l" indent="0" marL="0">
              <a:buNone/>
            </a:pPr>
            <a:r>
              <a:rPr lang="en-US" sz="825" spc="182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AI AUTONOM</a:t>
            </a:r>
            <a:endParaRPr lang="en-US" sz="8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33500" y="342900"/>
            <a:ext cx="696873" cy="20193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215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UZINEX</a:t>
            </a:r>
            <a:endParaRPr lang="en-US" sz="975" dirty="0"/>
          </a:p>
        </p:txBody>
      </p:sp>
      <p:sp>
        <p:nvSpPr>
          <p:cNvPr id="3" name="Text 1"/>
          <p:cNvSpPr/>
          <p:nvPr/>
        </p:nvSpPr>
        <p:spPr>
          <a:xfrm>
            <a:off x="2106573" y="356235"/>
            <a:ext cx="903744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HORTUS</a:t>
            </a:r>
            <a:endParaRPr lang="en-US" sz="975" dirty="0"/>
          </a:p>
        </p:txBody>
      </p:sp>
      <p:sp>
        <p:nvSpPr>
          <p:cNvPr id="4" name="Text 2"/>
          <p:cNvSpPr/>
          <p:nvPr/>
        </p:nvSpPr>
        <p:spPr>
          <a:xfrm>
            <a:off x="1143000" y="1484948"/>
            <a:ext cx="238738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00" spc="198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 — CONTEXT DE PIAȚĂ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43000" y="1904048"/>
            <a:ext cx="7848600" cy="1318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4800" b="1" spc="-120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Agricultura românească are nevoie de validare AI.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9525000" y="2576513"/>
            <a:ext cx="7848600" cy="64579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6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Există capital public alocat. Există beneficiari eligibili. Lipsește un singur lucru: o demonstrație serioasă, transparentă, semnată de un integrator industrial.</a:t>
            </a:r>
            <a:endParaRPr lang="en-US" sz="1650" dirty="0"/>
          </a:p>
        </p:txBody>
      </p:sp>
      <p:sp>
        <p:nvSpPr>
          <p:cNvPr id="7" name="Shape 5"/>
          <p:cNvSpPr/>
          <p:nvPr/>
        </p:nvSpPr>
        <p:spPr>
          <a:xfrm>
            <a:off x="1143000" y="3850958"/>
            <a:ext cx="1600200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8" name="Shape 6"/>
          <p:cNvSpPr/>
          <p:nvPr/>
        </p:nvSpPr>
        <p:spPr>
          <a:xfrm>
            <a:off x="6469380" y="3858578"/>
            <a:ext cx="9525" cy="5571173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9" name="Text 7"/>
          <p:cNvSpPr/>
          <p:nvPr/>
        </p:nvSpPr>
        <p:spPr>
          <a:xfrm>
            <a:off x="5239881" y="3610928"/>
            <a:ext cx="1305699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82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 / FINANȚARE</a:t>
            </a:r>
            <a:endParaRPr lang="en-US" sz="825" dirty="0"/>
          </a:p>
        </p:txBody>
      </p:sp>
      <p:sp>
        <p:nvSpPr>
          <p:cNvPr id="10" name="Text 8"/>
          <p:cNvSpPr/>
          <p:nvPr/>
        </p:nvSpPr>
        <p:spPr>
          <a:xfrm>
            <a:off x="1143000" y="4391978"/>
            <a:ext cx="5015256" cy="1104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00" b="1" spc="-378" kern="0" dirty="0">
                <a:solidFill>
                  <a:srgbClr val="D17A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€2,8 </a:t>
            </a:r>
            <a:pPr algn="l" indent="0" marL="0">
              <a:lnSpc>
                <a:spcPct val="100000"/>
              </a:lnSpc>
              <a:buNone/>
            </a:pPr>
            <a:r>
              <a:rPr lang="en-US" sz="2400" spc="-378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mld</a:t>
            </a:r>
            <a:endParaRPr lang="en-US" sz="8400" dirty="0"/>
          </a:p>
        </p:txBody>
      </p:sp>
      <p:sp>
        <p:nvSpPr>
          <p:cNvPr id="11" name="Text 9"/>
          <p:cNvSpPr/>
          <p:nvPr/>
        </p:nvSpPr>
        <p:spPr>
          <a:xfrm>
            <a:off x="1143000" y="5725478"/>
            <a:ext cx="5015256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82" kern="0" dirty="0">
                <a:solidFill>
                  <a:srgbClr val="1446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PNRR · DIGITALIZARE &amp; AGRICULTURĂ</a:t>
            </a:r>
            <a:endParaRPr lang="en-US" sz="825" dirty="0"/>
          </a:p>
        </p:txBody>
      </p:sp>
      <p:sp>
        <p:nvSpPr>
          <p:cNvPr id="12" name="Text 10"/>
          <p:cNvSpPr/>
          <p:nvPr/>
        </p:nvSpPr>
        <p:spPr>
          <a:xfrm>
            <a:off x="1143000" y="6053138"/>
            <a:ext cx="3335655" cy="510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Capital public activ pentru proiecte care combină tehnologie și producție agricolă, până în 2026.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11803380" y="3858578"/>
            <a:ext cx="9525" cy="5571173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14" name="Text 12"/>
          <p:cNvSpPr/>
          <p:nvPr/>
        </p:nvSpPr>
        <p:spPr>
          <a:xfrm>
            <a:off x="10398205" y="3610928"/>
            <a:ext cx="1481376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82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 / BENEFICIARI</a:t>
            </a:r>
            <a:endParaRPr lang="en-US" sz="825" dirty="0"/>
          </a:p>
        </p:txBody>
      </p:sp>
      <p:sp>
        <p:nvSpPr>
          <p:cNvPr id="15" name="Text 13"/>
          <p:cNvSpPr/>
          <p:nvPr/>
        </p:nvSpPr>
        <p:spPr>
          <a:xfrm>
            <a:off x="6934200" y="4391978"/>
            <a:ext cx="4544340" cy="1104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00" b="1" spc="-378" kern="0" dirty="0">
                <a:solidFill>
                  <a:srgbClr val="D17A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246 </a:t>
            </a:r>
            <a:pPr algn="l" indent="0" marL="0">
              <a:lnSpc>
                <a:spcPct val="100000"/>
              </a:lnSpc>
              <a:buNone/>
            </a:pPr>
            <a:r>
              <a:rPr lang="en-US" sz="2400" spc="-378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GAL</a:t>
            </a:r>
            <a:endParaRPr lang="en-US" sz="8400" dirty="0"/>
          </a:p>
        </p:txBody>
      </p:sp>
      <p:sp>
        <p:nvSpPr>
          <p:cNvPr id="16" name="Text 14"/>
          <p:cNvSpPr/>
          <p:nvPr/>
        </p:nvSpPr>
        <p:spPr>
          <a:xfrm>
            <a:off x="6934200" y="5725478"/>
            <a:ext cx="4544340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82" kern="0" dirty="0">
                <a:solidFill>
                  <a:srgbClr val="1446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GRUPURI DE ACȚIUNE LOCALĂ · LEADER</a:t>
            </a:r>
            <a:endParaRPr lang="en-US" sz="825" dirty="0"/>
          </a:p>
        </p:txBody>
      </p:sp>
      <p:sp>
        <p:nvSpPr>
          <p:cNvPr id="17" name="Text 15"/>
          <p:cNvSpPr/>
          <p:nvPr/>
        </p:nvSpPr>
        <p:spPr>
          <a:xfrm>
            <a:off x="6934200" y="6053138"/>
            <a:ext cx="3335655" cy="746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Grupuri de acțiune locală eligibile pentru finanțare AFIR / LEADER — fiecare cu buget propriu.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5652016" y="3610928"/>
            <a:ext cx="1569184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82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 / VID DE PIAȚĂ</a:t>
            </a:r>
            <a:endParaRPr lang="en-US" sz="825" dirty="0"/>
          </a:p>
        </p:txBody>
      </p:sp>
      <p:sp>
        <p:nvSpPr>
          <p:cNvPr id="19" name="Text 17"/>
          <p:cNvSpPr/>
          <p:nvPr/>
        </p:nvSpPr>
        <p:spPr>
          <a:xfrm>
            <a:off x="12268200" y="4391978"/>
            <a:ext cx="4552188" cy="1104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00" b="1" spc="-378" kern="0" dirty="0">
                <a:solidFill>
                  <a:srgbClr val="D17A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00 </a:t>
            </a:r>
            <a:pPr algn="l" indent="0" marL="0">
              <a:lnSpc>
                <a:spcPct val="100000"/>
              </a:lnSpc>
              <a:buNone/>
            </a:pPr>
            <a:r>
              <a:rPr lang="en-US" sz="2400" spc="-378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</a:t>
            </a:r>
            <a:endParaRPr lang="en-US" sz="8400" dirty="0"/>
          </a:p>
        </p:txBody>
      </p:sp>
      <p:sp>
        <p:nvSpPr>
          <p:cNvPr id="20" name="Text 18"/>
          <p:cNvSpPr/>
          <p:nvPr/>
        </p:nvSpPr>
        <p:spPr>
          <a:xfrm>
            <a:off x="12268200" y="5725478"/>
            <a:ext cx="4552188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82" kern="0" dirty="0">
                <a:solidFill>
                  <a:srgbClr val="1446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DEMO AI-DRIVEN · COMERCIAL · RO</a:t>
            </a:r>
            <a:endParaRPr lang="en-US" sz="825" dirty="0"/>
          </a:p>
        </p:txBody>
      </p:sp>
      <p:sp>
        <p:nvSpPr>
          <p:cNvPr id="21" name="Text 19"/>
          <p:cNvSpPr/>
          <p:nvPr/>
        </p:nvSpPr>
        <p:spPr>
          <a:xfrm>
            <a:off x="12268200" y="6053138"/>
            <a:ext cx="3335655" cy="746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demonstrative AI-driven la scară comercială documentate public, astăzi, în România.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143000" y="9816465"/>
            <a:ext cx="2928754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UZINEX · INTEGRATOR INDUSTRIAL B2B</a:t>
            </a:r>
            <a:endParaRPr lang="en-US" sz="825" dirty="0"/>
          </a:p>
        </p:txBody>
      </p:sp>
      <p:sp>
        <p:nvSpPr>
          <p:cNvPr id="23" name="Text 21"/>
          <p:cNvSpPr/>
          <p:nvPr/>
        </p:nvSpPr>
        <p:spPr>
          <a:xfrm>
            <a:off x="8934867" y="9816465"/>
            <a:ext cx="2417862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HORTUS · PITCH SPONSORI 2026</a:t>
            </a:r>
            <a:endParaRPr lang="en-US" sz="825" dirty="0"/>
          </a:p>
        </p:txBody>
      </p:sp>
      <p:sp>
        <p:nvSpPr>
          <p:cNvPr id="24" name="Text 22"/>
          <p:cNvSpPr/>
          <p:nvPr/>
        </p:nvSpPr>
        <p:spPr>
          <a:xfrm>
            <a:off x="16224945" y="9806940"/>
            <a:ext cx="996196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PAG </a:t>
            </a:r>
            <a:pPr algn="l" indent="0" marL="0">
              <a:buNone/>
            </a:pPr>
            <a:r>
              <a:rPr lang="en-US" sz="825" b="1" spc="149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 </a:t>
            </a:r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12</a:t>
            </a:r>
            <a:endParaRPr lang="en-US" sz="82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33500" y="342900"/>
            <a:ext cx="696873" cy="20193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215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UZINEX</a:t>
            </a:r>
            <a:endParaRPr lang="en-US" sz="975" dirty="0"/>
          </a:p>
        </p:txBody>
      </p:sp>
      <p:sp>
        <p:nvSpPr>
          <p:cNvPr id="3" name="Text 1"/>
          <p:cNvSpPr/>
          <p:nvPr/>
        </p:nvSpPr>
        <p:spPr>
          <a:xfrm>
            <a:off x="2106573" y="356235"/>
            <a:ext cx="903744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HORTUS</a:t>
            </a:r>
            <a:endParaRPr lang="en-US" sz="975" dirty="0"/>
          </a:p>
        </p:txBody>
      </p:sp>
      <p:sp>
        <p:nvSpPr>
          <p:cNvPr id="4" name="Text 2"/>
          <p:cNvSpPr/>
          <p:nvPr/>
        </p:nvSpPr>
        <p:spPr>
          <a:xfrm>
            <a:off x="1143000" y="1484948"/>
            <a:ext cx="173128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00" spc="198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 — PROIECTUL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43000" y="1904048"/>
            <a:ext cx="13735050" cy="1318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4800" b="1" spc="-120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 proof-of-concept transparent, 90 de zile, sub ochii presei.</a:t>
            </a:r>
            <a:endParaRPr lang="en-US" sz="4800" dirty="0"/>
          </a:p>
        </p:txBody>
      </p:sp>
      <p:sp>
        <p:nvSpPr>
          <p:cNvPr id="6" name="Shape 4"/>
          <p:cNvSpPr/>
          <p:nvPr/>
        </p:nvSpPr>
        <p:spPr>
          <a:xfrm>
            <a:off x="1143000" y="3717608"/>
            <a:ext cx="3800475" cy="4168140"/>
          </a:xfrm>
          <a:prstGeom prst="rect">
            <a:avLst/>
          </a:prstGeom>
          <a:solidFill>
            <a:srgbClr val="FFFFFF"/>
          </a:solidFill>
          <a:ln w="7620">
            <a:solidFill>
              <a:srgbClr val="E8E8E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455420" y="4068128"/>
            <a:ext cx="3270904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65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 / FIZIC</a:t>
            </a:r>
            <a:endParaRPr lang="en-US" sz="825" dirty="0"/>
          </a:p>
        </p:txBody>
      </p:sp>
      <p:sp>
        <p:nvSpPr>
          <p:cNvPr id="8" name="Text 6"/>
          <p:cNvSpPr/>
          <p:nvPr/>
        </p:nvSpPr>
        <p:spPr>
          <a:xfrm>
            <a:off x="1455420" y="4433888"/>
            <a:ext cx="3270904" cy="2895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650" b="1" spc="-25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 fizic la Tehnopolis Iași</a:t>
            </a:r>
            <a:endParaRPr lang="en-US" sz="1650" dirty="0"/>
          </a:p>
        </p:txBody>
      </p:sp>
      <p:sp>
        <p:nvSpPr>
          <p:cNvPr id="9" name="Text 7"/>
          <p:cNvSpPr/>
          <p:nvPr/>
        </p:nvSpPr>
        <p:spPr>
          <a:xfrm>
            <a:off x="1455420" y="4913948"/>
            <a:ext cx="3270904" cy="68032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08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Cort de cultivare instalat în Parcul Științific &amp; Tehnologic. Acces public, vizite presă, demo programat pentru sponsori.</a:t>
            </a:r>
            <a:endParaRPr lang="en-US" sz="1088" dirty="0"/>
          </a:p>
        </p:txBody>
      </p:sp>
      <p:sp>
        <p:nvSpPr>
          <p:cNvPr id="10" name="Shape 8"/>
          <p:cNvSpPr/>
          <p:nvPr/>
        </p:nvSpPr>
        <p:spPr>
          <a:xfrm>
            <a:off x="1455420" y="7226618"/>
            <a:ext cx="3175635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11" name="Text 9"/>
          <p:cNvSpPr/>
          <p:nvPr/>
        </p:nvSpPr>
        <p:spPr>
          <a:xfrm>
            <a:off x="1455420" y="7386638"/>
            <a:ext cx="3270904" cy="14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88" spc="158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PARC TEHNOPOLIS</a:t>
            </a:r>
            <a:endParaRPr lang="en-US" sz="788" dirty="0"/>
          </a:p>
        </p:txBody>
      </p:sp>
      <p:sp>
        <p:nvSpPr>
          <p:cNvPr id="12" name="Shape 10"/>
          <p:cNvSpPr/>
          <p:nvPr/>
        </p:nvSpPr>
        <p:spPr>
          <a:xfrm>
            <a:off x="5210175" y="3717608"/>
            <a:ext cx="3800475" cy="4168140"/>
          </a:xfrm>
          <a:prstGeom prst="rect">
            <a:avLst/>
          </a:prstGeom>
          <a:solidFill>
            <a:srgbClr val="FFFFFF"/>
          </a:solidFill>
          <a:ln w="7620">
            <a:solidFill>
              <a:srgbClr val="E8E8E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522595" y="4068128"/>
            <a:ext cx="3270904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65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 / STACK</a:t>
            </a:r>
            <a:endParaRPr lang="en-US" sz="825" dirty="0"/>
          </a:p>
        </p:txBody>
      </p:sp>
      <p:sp>
        <p:nvSpPr>
          <p:cNvPr id="14" name="Text 12"/>
          <p:cNvSpPr/>
          <p:nvPr/>
        </p:nvSpPr>
        <p:spPr>
          <a:xfrm>
            <a:off x="5522595" y="4433888"/>
            <a:ext cx="3270904" cy="5410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650" b="1" spc="-25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Hardware industrial + IoT + AI vision</a:t>
            </a:r>
            <a:endParaRPr lang="en-US" sz="1650" dirty="0"/>
          </a:p>
        </p:txBody>
      </p:sp>
      <p:sp>
        <p:nvSpPr>
          <p:cNvPr id="15" name="Text 13"/>
          <p:cNvSpPr/>
          <p:nvPr/>
        </p:nvSpPr>
        <p:spPr>
          <a:xfrm>
            <a:off x="5522595" y="5165407"/>
            <a:ext cx="3270904" cy="68032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08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Stack integrat: senzori industriali, automatizare, computer vision pentru diagnostic fenologic. Componente certificate, scalabile.</a:t>
            </a:r>
            <a:endParaRPr lang="en-US" sz="1088" dirty="0"/>
          </a:p>
        </p:txBody>
      </p:sp>
      <p:sp>
        <p:nvSpPr>
          <p:cNvPr id="16" name="Shape 14"/>
          <p:cNvSpPr/>
          <p:nvPr/>
        </p:nvSpPr>
        <p:spPr>
          <a:xfrm>
            <a:off x="5522595" y="7226618"/>
            <a:ext cx="3175635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17" name="Text 15"/>
          <p:cNvSpPr/>
          <p:nvPr/>
        </p:nvSpPr>
        <p:spPr>
          <a:xfrm>
            <a:off x="5522595" y="7386638"/>
            <a:ext cx="3270904" cy="14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88" spc="158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STACK INTEGRAT</a:t>
            </a:r>
            <a:endParaRPr lang="en-US" sz="788" dirty="0"/>
          </a:p>
        </p:txBody>
      </p:sp>
      <p:sp>
        <p:nvSpPr>
          <p:cNvPr id="18" name="Shape 16"/>
          <p:cNvSpPr/>
          <p:nvPr/>
        </p:nvSpPr>
        <p:spPr>
          <a:xfrm>
            <a:off x="9277350" y="3717608"/>
            <a:ext cx="3800475" cy="4168140"/>
          </a:xfrm>
          <a:prstGeom prst="rect">
            <a:avLst/>
          </a:prstGeom>
          <a:solidFill>
            <a:srgbClr val="FFFFFF"/>
          </a:solidFill>
          <a:ln w="7620">
            <a:solidFill>
              <a:srgbClr val="E8E8E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589770" y="4068128"/>
            <a:ext cx="3270904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65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 / CONȚINUT</a:t>
            </a:r>
            <a:endParaRPr lang="en-US" sz="825" dirty="0"/>
          </a:p>
        </p:txBody>
      </p:sp>
      <p:sp>
        <p:nvSpPr>
          <p:cNvPr id="20" name="Text 18"/>
          <p:cNvSpPr/>
          <p:nvPr/>
        </p:nvSpPr>
        <p:spPr>
          <a:xfrm>
            <a:off x="9589770" y="4433888"/>
            <a:ext cx="3270904" cy="2895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650" b="1" spc="-25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 episoade video zilnice</a:t>
            </a:r>
            <a:endParaRPr lang="en-US" sz="1650" dirty="0"/>
          </a:p>
        </p:txBody>
      </p:sp>
      <p:sp>
        <p:nvSpPr>
          <p:cNvPr id="21" name="Text 19"/>
          <p:cNvSpPr/>
          <p:nvPr/>
        </p:nvSpPr>
        <p:spPr>
          <a:xfrm>
            <a:off x="9589770" y="4913948"/>
            <a:ext cx="3270904" cy="68032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08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Câte un episod video în fiecare zi, livrat pe LinkedIn, YouTube și uzinex.ro/hortus. Decizii AI documentate brut, fără editare narativă.</a:t>
            </a:r>
            <a:endParaRPr lang="en-US" sz="1088" dirty="0"/>
          </a:p>
        </p:txBody>
      </p:sp>
      <p:sp>
        <p:nvSpPr>
          <p:cNvPr id="22" name="Shape 20"/>
          <p:cNvSpPr/>
          <p:nvPr/>
        </p:nvSpPr>
        <p:spPr>
          <a:xfrm>
            <a:off x="9589770" y="7226618"/>
            <a:ext cx="3175635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3" name="Text 21"/>
          <p:cNvSpPr/>
          <p:nvPr/>
        </p:nvSpPr>
        <p:spPr>
          <a:xfrm>
            <a:off x="9589770" y="7386638"/>
            <a:ext cx="3270904" cy="14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88" spc="158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LINKEDIN · YOUTUBE · WEB</a:t>
            </a:r>
            <a:endParaRPr lang="en-US" sz="788" dirty="0"/>
          </a:p>
        </p:txBody>
      </p:sp>
      <p:sp>
        <p:nvSpPr>
          <p:cNvPr id="24" name="Shape 22"/>
          <p:cNvSpPr/>
          <p:nvPr/>
        </p:nvSpPr>
        <p:spPr>
          <a:xfrm>
            <a:off x="13344525" y="3717608"/>
            <a:ext cx="3800475" cy="4168140"/>
          </a:xfrm>
          <a:prstGeom prst="rect">
            <a:avLst/>
          </a:prstGeom>
          <a:solidFill>
            <a:srgbClr val="FFFFFF"/>
          </a:solidFill>
          <a:ln w="7620">
            <a:solidFill>
              <a:srgbClr val="E8E8E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3656945" y="4068128"/>
            <a:ext cx="3270904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65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 / OUTPUT</a:t>
            </a:r>
            <a:endParaRPr lang="en-US" sz="825" dirty="0"/>
          </a:p>
        </p:txBody>
      </p:sp>
      <p:sp>
        <p:nvSpPr>
          <p:cNvPr id="26" name="Text 24"/>
          <p:cNvSpPr/>
          <p:nvPr/>
        </p:nvSpPr>
        <p:spPr>
          <a:xfrm>
            <a:off x="13656945" y="4433888"/>
            <a:ext cx="3270904" cy="2895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650" b="1" spc="-25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Studiu de caz B2B publicat</a:t>
            </a:r>
            <a:endParaRPr lang="en-US" sz="1650" dirty="0"/>
          </a:p>
        </p:txBody>
      </p:sp>
      <p:sp>
        <p:nvSpPr>
          <p:cNvPr id="27" name="Text 25"/>
          <p:cNvSpPr/>
          <p:nvPr/>
        </p:nvSpPr>
        <p:spPr>
          <a:xfrm>
            <a:off x="13656945" y="4913948"/>
            <a:ext cx="3270904" cy="68032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088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final: studiu de caz cu date verificate, metrici de producție, ROI estimat. Document semnat UZINEX, distribuit decidenților.</a:t>
            </a:r>
            <a:endParaRPr lang="en-US" sz="1088" dirty="0"/>
          </a:p>
        </p:txBody>
      </p:sp>
      <p:sp>
        <p:nvSpPr>
          <p:cNvPr id="28" name="Shape 26"/>
          <p:cNvSpPr/>
          <p:nvPr/>
        </p:nvSpPr>
        <p:spPr>
          <a:xfrm>
            <a:off x="13656945" y="7226618"/>
            <a:ext cx="3175635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9" name="Text 27"/>
          <p:cNvSpPr/>
          <p:nvPr/>
        </p:nvSpPr>
        <p:spPr>
          <a:xfrm>
            <a:off x="13656945" y="7386638"/>
            <a:ext cx="3270904" cy="14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88" spc="158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DOCUMENT SEMNAT UZINEX</a:t>
            </a:r>
            <a:endParaRPr lang="en-US" sz="788" dirty="0"/>
          </a:p>
        </p:txBody>
      </p:sp>
      <p:sp>
        <p:nvSpPr>
          <p:cNvPr id="30" name="Text 28"/>
          <p:cNvSpPr/>
          <p:nvPr/>
        </p:nvSpPr>
        <p:spPr>
          <a:xfrm>
            <a:off x="1143000" y="9816465"/>
            <a:ext cx="2928754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UZINEX · INTEGRATOR INDUSTRIAL B2B</a:t>
            </a:r>
            <a:endParaRPr lang="en-US" sz="825" dirty="0"/>
          </a:p>
        </p:txBody>
      </p:sp>
      <p:sp>
        <p:nvSpPr>
          <p:cNvPr id="31" name="Text 29"/>
          <p:cNvSpPr/>
          <p:nvPr/>
        </p:nvSpPr>
        <p:spPr>
          <a:xfrm>
            <a:off x="8934867" y="9816465"/>
            <a:ext cx="2417862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HORTUS · PITCH SPONSORI 2026</a:t>
            </a:r>
            <a:endParaRPr lang="en-US" sz="825" dirty="0"/>
          </a:p>
        </p:txBody>
      </p:sp>
      <p:sp>
        <p:nvSpPr>
          <p:cNvPr id="32" name="Text 30"/>
          <p:cNvSpPr/>
          <p:nvPr/>
        </p:nvSpPr>
        <p:spPr>
          <a:xfrm>
            <a:off x="16224945" y="9806940"/>
            <a:ext cx="996196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PAG </a:t>
            </a:r>
            <a:pPr algn="l" indent="0" marL="0">
              <a:buNone/>
            </a:pPr>
            <a:r>
              <a:rPr lang="en-US" sz="825" b="1" spc="149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 </a:t>
            </a:r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12</a:t>
            </a:r>
            <a:endParaRPr lang="en-US" sz="8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33500" y="342900"/>
            <a:ext cx="696873" cy="20193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215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UZINEX</a:t>
            </a:r>
            <a:endParaRPr lang="en-US" sz="975" dirty="0"/>
          </a:p>
        </p:txBody>
      </p:sp>
      <p:sp>
        <p:nvSpPr>
          <p:cNvPr id="3" name="Text 1"/>
          <p:cNvSpPr/>
          <p:nvPr/>
        </p:nvSpPr>
        <p:spPr>
          <a:xfrm>
            <a:off x="2106573" y="356235"/>
            <a:ext cx="903744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HORTUS</a:t>
            </a:r>
            <a:endParaRPr lang="en-US" sz="975" dirty="0"/>
          </a:p>
        </p:txBody>
      </p:sp>
      <p:sp>
        <p:nvSpPr>
          <p:cNvPr id="4" name="Text 2"/>
          <p:cNvSpPr/>
          <p:nvPr/>
        </p:nvSpPr>
        <p:spPr>
          <a:xfrm>
            <a:off x="1143000" y="3311128"/>
            <a:ext cx="191875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00" spc="198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 — PROTOTIP V1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43000" y="3996928"/>
            <a:ext cx="7848600" cy="1318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4800" b="1" spc="-120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Proiectul de cercetare aplicată.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1143000" y="5581888"/>
            <a:ext cx="5297805" cy="145208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4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 cort de cultivare în care un </a:t>
            </a:r>
            <a:pPr algn="l" indent="0" marL="0">
              <a:lnSpc>
                <a:spcPct val="155000"/>
              </a:lnSpc>
              <a:buNone/>
            </a:pPr>
            <a:r>
              <a:rPr lang="en-US" sz="1425" b="1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 AI autonom </a:t>
            </a:r>
            <a:pPr algn="l" indent="0" marL="0">
              <a:lnSpc>
                <a:spcPct val="155000"/>
              </a:lnSpc>
              <a:buNone/>
            </a:pPr>
            <a:r>
              <a:rPr lang="en-US" sz="14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decide complet, fără intervenție umană: </a:t>
            </a:r>
            <a:pPr algn="l" indent="0" marL="0">
              <a:lnSpc>
                <a:spcPct val="155000"/>
              </a:lnSpc>
              <a:buNone/>
            </a:pPr>
            <a:r>
              <a:rPr lang="en-US" sz="1425" b="1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irigare, dozare nutrienți, ventilație și iluminat </a:t>
            </a:r>
            <a:pPr algn="l" indent="0" marL="0">
              <a:lnSpc>
                <a:spcPct val="155000"/>
              </a:lnSpc>
              <a:buNone/>
            </a:pPr>
            <a:r>
              <a:rPr lang="en-US" sz="14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Fundamentat pe rețea de senzori IoT și un layer de computer vision care evaluează zilnic starea fenologică a plantelor.</a:t>
            </a:r>
            <a:endParaRPr lang="en-US" sz="1425" dirty="0"/>
          </a:p>
        </p:txBody>
      </p:sp>
      <p:sp>
        <p:nvSpPr>
          <p:cNvPr id="7" name="Shape 5"/>
          <p:cNvSpPr/>
          <p:nvPr/>
        </p:nvSpPr>
        <p:spPr>
          <a:xfrm>
            <a:off x="1143000" y="7376875"/>
            <a:ext cx="6367463" cy="889635"/>
          </a:xfrm>
          <a:prstGeom prst="rect">
            <a:avLst/>
          </a:prstGeom>
          <a:solidFill>
            <a:srgbClr val="D17A3E"/>
          </a:solidFill>
          <a:ln/>
        </p:spPr>
      </p:sp>
      <p:sp>
        <p:nvSpPr>
          <p:cNvPr id="8" name="Text 6"/>
          <p:cNvSpPr/>
          <p:nvPr/>
        </p:nvSpPr>
        <p:spPr>
          <a:xfrm>
            <a:off x="1447800" y="7643575"/>
            <a:ext cx="5948886" cy="3943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2550" b="1" spc="-64" kern="0" dirty="0">
                <a:solidFill>
                  <a:srgbClr val="FFFFFF"/>
                </a:solidFill>
                <a:highlight>
                  <a:srgbClr val="D17A3E"/>
                </a:highlight>
                <a:latin typeface="Arial" pitchFamily="34" charset="0"/>
                <a:ea typeface="Arial" pitchFamily="34" charset="-122"/>
                <a:cs typeface="Arial" pitchFamily="34" charset="-120"/>
              </a:rPr>
              <a:t>90 zile </a:t>
            </a:r>
            <a:pPr algn="l" indent="0" marL="0">
              <a:lnSpc>
                <a:spcPct val="110000"/>
              </a:lnSpc>
              <a:buNone/>
            </a:pPr>
            <a:r>
              <a:rPr lang="en-US" sz="2550" spc="-64" kern="0" dirty="0">
                <a:solidFill>
                  <a:srgbClr val="FFFFFF">
                    <a:alpha val="5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</a:t>
            </a:r>
            <a:pPr algn="l" indent="0" marL="0">
              <a:lnSpc>
                <a:spcPct val="110000"/>
              </a:lnSpc>
              <a:buNone/>
            </a:pPr>
            <a:r>
              <a:rPr lang="en-US" sz="2550" b="1" spc="-64" kern="0" dirty="0">
                <a:solidFill>
                  <a:srgbClr val="FFFFFF"/>
                </a:solidFill>
                <a:highlight>
                  <a:srgbClr val="D17A3E"/>
                </a:highlight>
                <a:latin typeface="Arial" pitchFamily="34" charset="0"/>
                <a:ea typeface="Arial" pitchFamily="34" charset="-122"/>
                <a:cs typeface="Arial" pitchFamily="34" charset="-120"/>
              </a:rPr>
              <a:t>24/7 </a:t>
            </a:r>
            <a:pPr algn="l" indent="0" marL="0">
              <a:lnSpc>
                <a:spcPct val="110000"/>
              </a:lnSpc>
              <a:buNone/>
            </a:pPr>
            <a:r>
              <a:rPr lang="en-US" sz="2550" spc="-64" kern="0" dirty="0">
                <a:solidFill>
                  <a:srgbClr val="FFFFFF">
                    <a:alpha val="5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</a:t>
            </a:r>
            <a:pPr algn="l" indent="0" marL="0">
              <a:lnSpc>
                <a:spcPct val="110000"/>
              </a:lnSpc>
              <a:buNone/>
            </a:pPr>
            <a:r>
              <a:rPr lang="en-US" sz="2550" b="1" spc="-64" kern="0" dirty="0">
                <a:solidFill>
                  <a:srgbClr val="FFFFFF"/>
                </a:solidFill>
                <a:highlight>
                  <a:srgbClr val="D17A3E"/>
                </a:highlight>
                <a:latin typeface="Arial" pitchFamily="34" charset="0"/>
                <a:ea typeface="Arial" pitchFamily="34" charset="-122"/>
                <a:cs typeface="Arial" pitchFamily="34" charset="-120"/>
              </a:rPr>
              <a:t>0 intervenții manuale</a:t>
            </a:r>
            <a:endParaRPr lang="en-US" sz="2550" dirty="0"/>
          </a:p>
        </p:txBody>
      </p:sp>
      <p:sp>
        <p:nvSpPr>
          <p:cNvPr id="9" name="Shape 7"/>
          <p:cNvSpPr/>
          <p:nvPr/>
        </p:nvSpPr>
        <p:spPr>
          <a:xfrm>
            <a:off x="9525000" y="857250"/>
            <a:ext cx="7620000" cy="9521190"/>
          </a:xfrm>
          <a:prstGeom prst="rect">
            <a:avLst/>
          </a:prstGeom>
          <a:solidFill>
            <a:srgbClr val="F1EFEC"/>
          </a:solidFill>
          <a:ln w="7620">
            <a:solidFill>
              <a:srgbClr val="E8E8E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85020" y="1017270"/>
            <a:ext cx="685800" cy="14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150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FIG 04.A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6070581" y="1017270"/>
            <a:ext cx="914400" cy="14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750" spc="150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PROTOTIP V1</a:t>
            </a:r>
            <a:endParaRPr lang="en-US" sz="750" dirty="0"/>
          </a:p>
        </p:txBody>
      </p:sp>
      <p:sp>
        <p:nvSpPr>
          <p:cNvPr id="12" name="Shape 10"/>
          <p:cNvSpPr/>
          <p:nvPr/>
        </p:nvSpPr>
        <p:spPr>
          <a:xfrm>
            <a:off x="11986260" y="5240655"/>
            <a:ext cx="2697480" cy="754380"/>
          </a:xfrm>
          <a:prstGeom prst="rect">
            <a:avLst/>
          </a:prstGeom>
          <a:solidFill>
            <a:srgbClr val="FAF7F2"/>
          </a:solidFill>
          <a:ln w="7620">
            <a:solidFill>
              <a:srgbClr val="E8E8E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2108181" y="5343525"/>
            <a:ext cx="2453640" cy="220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900" b="1" spc="180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FOTO PROTOTIP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2146281" y="5553075"/>
            <a:ext cx="2453640" cy="16383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900" spc="180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CORT CULTIVARE + DASHBOARD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12649200" y="5735955"/>
            <a:ext cx="1447800" cy="16383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900" spc="180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TEHNOPOLIS IAȘI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143000" y="9816465"/>
            <a:ext cx="2928754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UZINEX · INTEGRATOR INDUSTRIAL B2B</a:t>
            </a:r>
            <a:endParaRPr lang="en-US" sz="825" dirty="0"/>
          </a:p>
        </p:txBody>
      </p:sp>
      <p:sp>
        <p:nvSpPr>
          <p:cNvPr id="17" name="Text 15"/>
          <p:cNvSpPr/>
          <p:nvPr/>
        </p:nvSpPr>
        <p:spPr>
          <a:xfrm>
            <a:off x="8934867" y="9816465"/>
            <a:ext cx="2417862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HORTUS · PITCH SPONSORI 2026</a:t>
            </a:r>
            <a:endParaRPr lang="en-US" sz="825" dirty="0"/>
          </a:p>
        </p:txBody>
      </p:sp>
      <p:sp>
        <p:nvSpPr>
          <p:cNvPr id="18" name="Text 16"/>
          <p:cNvSpPr/>
          <p:nvPr/>
        </p:nvSpPr>
        <p:spPr>
          <a:xfrm>
            <a:off x="16224945" y="9806940"/>
            <a:ext cx="996196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PAG </a:t>
            </a:r>
            <a:pPr algn="l" indent="0" marL="0">
              <a:buNone/>
            </a:pPr>
            <a:r>
              <a:rPr lang="en-US" sz="825" b="1" spc="149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 </a:t>
            </a:r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12</a:t>
            </a:r>
            <a:endParaRPr lang="en-US" sz="82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33500" y="342900"/>
            <a:ext cx="696873" cy="20193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215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UZINEX</a:t>
            </a:r>
            <a:endParaRPr lang="en-US" sz="975" dirty="0"/>
          </a:p>
        </p:txBody>
      </p:sp>
      <p:sp>
        <p:nvSpPr>
          <p:cNvPr id="3" name="Text 1"/>
          <p:cNvSpPr/>
          <p:nvPr/>
        </p:nvSpPr>
        <p:spPr>
          <a:xfrm>
            <a:off x="2106573" y="356235"/>
            <a:ext cx="903744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HORTUS</a:t>
            </a:r>
            <a:endParaRPr lang="en-US" sz="975" dirty="0"/>
          </a:p>
        </p:txBody>
      </p:sp>
      <p:sp>
        <p:nvSpPr>
          <p:cNvPr id="4" name="Text 2"/>
          <p:cNvSpPr/>
          <p:nvPr/>
        </p:nvSpPr>
        <p:spPr>
          <a:xfrm>
            <a:off x="1143000" y="1484948"/>
            <a:ext cx="2012454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00" spc="198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 — STACK TEHNIC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43000" y="1904048"/>
            <a:ext cx="16482060" cy="678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4800" b="1" spc="-120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Arhitectura agentului autonom.</a:t>
            </a:r>
            <a:endParaRPr lang="en-US" sz="4800" dirty="0"/>
          </a:p>
        </p:txBody>
      </p:sp>
      <p:sp>
        <p:nvSpPr>
          <p:cNvPr id="6" name="Shape 4"/>
          <p:cNvSpPr/>
          <p:nvPr/>
        </p:nvSpPr>
        <p:spPr>
          <a:xfrm>
            <a:off x="1143000" y="3401378"/>
            <a:ext cx="3200400" cy="5305425"/>
          </a:xfrm>
          <a:prstGeom prst="rect">
            <a:avLst/>
          </a:prstGeom>
          <a:solidFill>
            <a:srgbClr val="FFFFFF"/>
          </a:solidFill>
          <a:ln w="7620">
            <a:solidFill>
              <a:srgbClr val="E8E8E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360170" y="3675697"/>
            <a:ext cx="2849042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82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 / INPUT</a:t>
            </a:r>
            <a:endParaRPr lang="en-US" sz="825" dirty="0"/>
          </a:p>
        </p:txBody>
      </p:sp>
      <p:sp>
        <p:nvSpPr>
          <p:cNvPr id="8" name="Text 6"/>
          <p:cNvSpPr/>
          <p:nvPr/>
        </p:nvSpPr>
        <p:spPr>
          <a:xfrm>
            <a:off x="1360170" y="3984308"/>
            <a:ext cx="2849042" cy="2324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275" b="1" spc="-13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SENZORI IOT</a:t>
            </a:r>
            <a:endParaRPr lang="en-US" sz="1275" dirty="0"/>
          </a:p>
        </p:txBody>
      </p:sp>
      <p:sp>
        <p:nvSpPr>
          <p:cNvPr id="9" name="Text 7"/>
          <p:cNvSpPr/>
          <p:nvPr/>
        </p:nvSpPr>
        <p:spPr>
          <a:xfrm>
            <a:off x="1360170" y="4350068"/>
            <a:ext cx="2849042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1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Citire continuă a parametrilor fizico-chimici din mediul de cultivare.</a:t>
            </a:r>
            <a:endParaRPr lang="en-US" sz="1013" dirty="0"/>
          </a:p>
        </p:txBody>
      </p:sp>
      <p:sp>
        <p:nvSpPr>
          <p:cNvPr id="10" name="Shape 8"/>
          <p:cNvSpPr/>
          <p:nvPr/>
        </p:nvSpPr>
        <p:spPr>
          <a:xfrm>
            <a:off x="1360170" y="8226743"/>
            <a:ext cx="300990" cy="205740"/>
          </a:xfrm>
          <a:prstGeom prst="rect">
            <a:avLst/>
          </a:prstGeom>
          <a:ln w="7620">
            <a:solidFill>
              <a:srgbClr val="E8E8E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443990" y="8272463"/>
            <a:ext cx="209550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7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pH</a:t>
            </a:r>
            <a:endParaRPr lang="en-US" sz="750" dirty="0"/>
          </a:p>
        </p:txBody>
      </p:sp>
      <p:sp>
        <p:nvSpPr>
          <p:cNvPr id="12" name="Shape 10"/>
          <p:cNvSpPr/>
          <p:nvPr/>
        </p:nvSpPr>
        <p:spPr>
          <a:xfrm>
            <a:off x="1718310" y="8226743"/>
            <a:ext cx="300990" cy="205740"/>
          </a:xfrm>
          <a:prstGeom prst="rect">
            <a:avLst/>
          </a:prstGeom>
          <a:ln w="7620">
            <a:solidFill>
              <a:srgbClr val="E8E8E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802130" y="8272463"/>
            <a:ext cx="209550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7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EC</a:t>
            </a:r>
            <a:endParaRPr lang="en-US" sz="750" dirty="0"/>
          </a:p>
        </p:txBody>
      </p:sp>
      <p:sp>
        <p:nvSpPr>
          <p:cNvPr id="14" name="Shape 12"/>
          <p:cNvSpPr/>
          <p:nvPr/>
        </p:nvSpPr>
        <p:spPr>
          <a:xfrm>
            <a:off x="2076450" y="8226743"/>
            <a:ext cx="434340" cy="205740"/>
          </a:xfrm>
          <a:prstGeom prst="rect">
            <a:avLst/>
          </a:prstGeom>
          <a:ln w="7620">
            <a:solidFill>
              <a:srgbClr val="E8E8E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160270" y="8272463"/>
            <a:ext cx="342900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7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TEMP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2567940" y="8226743"/>
            <a:ext cx="434340" cy="205740"/>
          </a:xfrm>
          <a:prstGeom prst="rect">
            <a:avLst/>
          </a:prstGeom>
          <a:ln w="7620">
            <a:solidFill>
              <a:srgbClr val="E8E8E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651760" y="8272463"/>
            <a:ext cx="342900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7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UMID</a:t>
            </a:r>
            <a:endParaRPr lang="en-US" sz="750" dirty="0"/>
          </a:p>
        </p:txBody>
      </p:sp>
      <p:sp>
        <p:nvSpPr>
          <p:cNvPr id="18" name="Shape 16"/>
          <p:cNvSpPr/>
          <p:nvPr/>
        </p:nvSpPr>
        <p:spPr>
          <a:xfrm>
            <a:off x="3059430" y="8226743"/>
            <a:ext cx="363855" cy="205740"/>
          </a:xfrm>
          <a:prstGeom prst="rect">
            <a:avLst/>
          </a:prstGeom>
          <a:ln w="7620">
            <a:solidFill>
              <a:srgbClr val="E8E8E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143250" y="8272463"/>
            <a:ext cx="272415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7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CO₂</a:t>
            </a:r>
            <a:endParaRPr lang="en-US" sz="750" dirty="0"/>
          </a:p>
        </p:txBody>
      </p:sp>
      <p:sp>
        <p:nvSpPr>
          <p:cNvPr id="20" name="Shape 18"/>
          <p:cNvSpPr/>
          <p:nvPr/>
        </p:nvSpPr>
        <p:spPr>
          <a:xfrm rot="-2700000">
            <a:off x="4231958" y="5954078"/>
            <a:ext cx="200025" cy="200025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21" name="Shape 19"/>
          <p:cNvSpPr/>
          <p:nvPr/>
        </p:nvSpPr>
        <p:spPr>
          <a:xfrm rot="-2700000">
            <a:off x="4299983" y="6118306"/>
            <a:ext cx="200025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2" name="Shape 20"/>
          <p:cNvSpPr/>
          <p:nvPr/>
        </p:nvSpPr>
        <p:spPr>
          <a:xfrm rot="-2700000">
            <a:off x="4396185" y="5886052"/>
            <a:ext cx="9525" cy="2000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3" name="Shape 21"/>
          <p:cNvSpPr/>
          <p:nvPr/>
        </p:nvSpPr>
        <p:spPr>
          <a:xfrm>
            <a:off x="4343400" y="3401378"/>
            <a:ext cx="3200400" cy="5305425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4" name="Shape 22"/>
          <p:cNvSpPr/>
          <p:nvPr/>
        </p:nvSpPr>
        <p:spPr>
          <a:xfrm>
            <a:off x="4343400" y="8699183"/>
            <a:ext cx="320040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5" name="Shape 23"/>
          <p:cNvSpPr/>
          <p:nvPr/>
        </p:nvSpPr>
        <p:spPr>
          <a:xfrm>
            <a:off x="4343400" y="3401378"/>
            <a:ext cx="320040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6" name="Shape 24"/>
          <p:cNvSpPr/>
          <p:nvPr/>
        </p:nvSpPr>
        <p:spPr>
          <a:xfrm>
            <a:off x="7536180" y="3401378"/>
            <a:ext cx="9525" cy="53054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7" name="Text 25"/>
          <p:cNvSpPr/>
          <p:nvPr/>
        </p:nvSpPr>
        <p:spPr>
          <a:xfrm>
            <a:off x="4552950" y="3675697"/>
            <a:ext cx="2856891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82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 / PERCEPȚIE</a:t>
            </a:r>
            <a:endParaRPr lang="en-US" sz="825" dirty="0"/>
          </a:p>
        </p:txBody>
      </p:sp>
      <p:sp>
        <p:nvSpPr>
          <p:cNvPr id="28" name="Text 26"/>
          <p:cNvSpPr/>
          <p:nvPr/>
        </p:nvSpPr>
        <p:spPr>
          <a:xfrm>
            <a:off x="4552950" y="3984308"/>
            <a:ext cx="2856891" cy="2324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275" b="1" spc="-13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COMPUTER VISION</a:t>
            </a:r>
            <a:endParaRPr lang="en-US" sz="1275" dirty="0"/>
          </a:p>
        </p:txBody>
      </p:sp>
      <p:sp>
        <p:nvSpPr>
          <p:cNvPr id="29" name="Text 27"/>
          <p:cNvSpPr/>
          <p:nvPr/>
        </p:nvSpPr>
        <p:spPr>
          <a:xfrm>
            <a:off x="4552950" y="4350068"/>
            <a:ext cx="2856891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1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Diagnostic fenologic zilnic — culoare frunză, dezvoltare, semne timpurii de stres.</a:t>
            </a:r>
            <a:endParaRPr lang="en-US" sz="1013" dirty="0"/>
          </a:p>
        </p:txBody>
      </p:sp>
      <p:sp>
        <p:nvSpPr>
          <p:cNvPr id="30" name="Shape 28"/>
          <p:cNvSpPr/>
          <p:nvPr/>
        </p:nvSpPr>
        <p:spPr>
          <a:xfrm>
            <a:off x="4552950" y="8230553"/>
            <a:ext cx="367665" cy="201930"/>
          </a:xfrm>
          <a:prstGeom prst="rect">
            <a:avLst/>
          </a:prstGeom>
          <a:ln w="7620">
            <a:solidFill>
              <a:srgbClr val="E8E8E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636770" y="8276273"/>
            <a:ext cx="276225" cy="14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7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RGB</a:t>
            </a:r>
            <a:endParaRPr lang="en-US" sz="750" dirty="0"/>
          </a:p>
        </p:txBody>
      </p:sp>
      <p:sp>
        <p:nvSpPr>
          <p:cNvPr id="32" name="Shape 30"/>
          <p:cNvSpPr/>
          <p:nvPr/>
        </p:nvSpPr>
        <p:spPr>
          <a:xfrm>
            <a:off x="4977765" y="8230553"/>
            <a:ext cx="901065" cy="201930"/>
          </a:xfrm>
          <a:prstGeom prst="rect">
            <a:avLst/>
          </a:prstGeom>
          <a:ln w="7620">
            <a:solidFill>
              <a:srgbClr val="E8E8E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061585" y="8276273"/>
            <a:ext cx="809625" cy="14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7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MULTI-SPECT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 rot="-2700000">
            <a:off x="7432358" y="5954078"/>
            <a:ext cx="200025" cy="200025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35" name="Shape 33"/>
          <p:cNvSpPr/>
          <p:nvPr/>
        </p:nvSpPr>
        <p:spPr>
          <a:xfrm rot="-2700000">
            <a:off x="7500383" y="6118306"/>
            <a:ext cx="200025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36" name="Shape 34"/>
          <p:cNvSpPr/>
          <p:nvPr/>
        </p:nvSpPr>
        <p:spPr>
          <a:xfrm rot="-2700000">
            <a:off x="7596586" y="5886052"/>
            <a:ext cx="9525" cy="2000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37" name="Shape 35"/>
          <p:cNvSpPr/>
          <p:nvPr/>
        </p:nvSpPr>
        <p:spPr>
          <a:xfrm>
            <a:off x="7543800" y="3401378"/>
            <a:ext cx="3200400" cy="5305425"/>
          </a:xfrm>
          <a:prstGeom prst="rect">
            <a:avLst/>
          </a:prstGeom>
          <a:solidFill>
            <a:srgbClr val="14466B"/>
          </a:solidFill>
          <a:ln/>
        </p:spPr>
      </p:sp>
      <p:sp>
        <p:nvSpPr>
          <p:cNvPr id="38" name="Shape 36"/>
          <p:cNvSpPr/>
          <p:nvPr/>
        </p:nvSpPr>
        <p:spPr>
          <a:xfrm>
            <a:off x="7543800" y="8699183"/>
            <a:ext cx="3200400" cy="9525"/>
          </a:xfrm>
          <a:prstGeom prst="rect">
            <a:avLst/>
          </a:prstGeom>
          <a:solidFill>
            <a:srgbClr val="14466B"/>
          </a:solidFill>
          <a:ln/>
        </p:spPr>
      </p:sp>
      <p:sp>
        <p:nvSpPr>
          <p:cNvPr id="39" name="Shape 37"/>
          <p:cNvSpPr/>
          <p:nvPr/>
        </p:nvSpPr>
        <p:spPr>
          <a:xfrm>
            <a:off x="7543800" y="3401378"/>
            <a:ext cx="3200400" cy="9525"/>
          </a:xfrm>
          <a:prstGeom prst="rect">
            <a:avLst/>
          </a:prstGeom>
          <a:solidFill>
            <a:srgbClr val="14466B"/>
          </a:solidFill>
          <a:ln/>
        </p:spPr>
      </p:sp>
      <p:sp>
        <p:nvSpPr>
          <p:cNvPr id="40" name="Shape 38"/>
          <p:cNvSpPr/>
          <p:nvPr/>
        </p:nvSpPr>
        <p:spPr>
          <a:xfrm>
            <a:off x="10736580" y="3401378"/>
            <a:ext cx="9525" cy="5305425"/>
          </a:xfrm>
          <a:prstGeom prst="rect">
            <a:avLst/>
          </a:prstGeom>
          <a:solidFill>
            <a:srgbClr val="14466B"/>
          </a:solidFill>
          <a:ln/>
        </p:spPr>
      </p:sp>
      <p:sp>
        <p:nvSpPr>
          <p:cNvPr id="41" name="Text 39"/>
          <p:cNvSpPr/>
          <p:nvPr/>
        </p:nvSpPr>
        <p:spPr>
          <a:xfrm>
            <a:off x="7753350" y="3675697"/>
            <a:ext cx="2856891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82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 / DECIZIE</a:t>
            </a:r>
            <a:endParaRPr lang="en-US" sz="825" dirty="0"/>
          </a:p>
        </p:txBody>
      </p:sp>
      <p:sp>
        <p:nvSpPr>
          <p:cNvPr id="42" name="Text 40"/>
          <p:cNvSpPr/>
          <p:nvPr/>
        </p:nvSpPr>
        <p:spPr>
          <a:xfrm>
            <a:off x="7753350" y="3984308"/>
            <a:ext cx="2856891" cy="2324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275" b="1" spc="-13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DECISION ENGINE</a:t>
            </a:r>
            <a:endParaRPr lang="en-US" sz="1275" dirty="0"/>
          </a:p>
        </p:txBody>
      </p:sp>
      <p:sp>
        <p:nvSpPr>
          <p:cNvPr id="43" name="Text 41"/>
          <p:cNvSpPr/>
          <p:nvPr/>
        </p:nvSpPr>
        <p:spPr>
          <a:xfrm>
            <a:off x="7753350" y="4350068"/>
            <a:ext cx="2856891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13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 autonom care corelează semnalele și emite comenzi operaționale, fără om în buclă.</a:t>
            </a:r>
            <a:endParaRPr lang="en-US" sz="1013" dirty="0"/>
          </a:p>
        </p:txBody>
      </p:sp>
      <p:sp>
        <p:nvSpPr>
          <p:cNvPr id="44" name="Shape 42"/>
          <p:cNvSpPr/>
          <p:nvPr/>
        </p:nvSpPr>
        <p:spPr>
          <a:xfrm>
            <a:off x="7753350" y="8230553"/>
            <a:ext cx="634365" cy="201930"/>
          </a:xfrm>
          <a:prstGeom prst="rect">
            <a:avLst/>
          </a:prstGeom>
          <a:ln w="762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7837170" y="8276273"/>
            <a:ext cx="542925" cy="14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75" kern="0" dirty="0">
                <a:solidFill>
                  <a:srgbClr val="FFFFFF">
                    <a:alpha val="8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AUTONOM</a:t>
            </a:r>
            <a:endParaRPr lang="en-US" sz="750" dirty="0"/>
          </a:p>
        </p:txBody>
      </p:sp>
      <p:sp>
        <p:nvSpPr>
          <p:cNvPr id="46" name="Shape 44"/>
          <p:cNvSpPr/>
          <p:nvPr/>
        </p:nvSpPr>
        <p:spPr>
          <a:xfrm>
            <a:off x="8444865" y="8230553"/>
            <a:ext cx="434340" cy="201930"/>
          </a:xfrm>
          <a:prstGeom prst="rect">
            <a:avLst/>
          </a:prstGeom>
          <a:ln w="762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528685" y="8276273"/>
            <a:ext cx="342900" cy="14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75" kern="0" dirty="0">
                <a:solidFill>
                  <a:srgbClr val="FFFFFF">
                    <a:alpha val="8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24/7</a:t>
            </a:r>
            <a:endParaRPr lang="en-US" sz="750" dirty="0"/>
          </a:p>
        </p:txBody>
      </p:sp>
      <p:sp>
        <p:nvSpPr>
          <p:cNvPr id="48" name="Shape 46"/>
          <p:cNvSpPr/>
          <p:nvPr/>
        </p:nvSpPr>
        <p:spPr>
          <a:xfrm rot="-2700000">
            <a:off x="10632757" y="5954078"/>
            <a:ext cx="200025" cy="200025"/>
          </a:xfrm>
          <a:prstGeom prst="rect">
            <a:avLst/>
          </a:prstGeom>
          <a:solidFill>
            <a:srgbClr val="14466B"/>
          </a:solidFill>
          <a:ln/>
        </p:spPr>
      </p:sp>
      <p:sp>
        <p:nvSpPr>
          <p:cNvPr id="49" name="Shape 47"/>
          <p:cNvSpPr/>
          <p:nvPr/>
        </p:nvSpPr>
        <p:spPr>
          <a:xfrm rot="-2700000">
            <a:off x="10700783" y="6118306"/>
            <a:ext cx="200025" cy="9525"/>
          </a:xfrm>
          <a:prstGeom prst="rect">
            <a:avLst/>
          </a:prstGeom>
          <a:solidFill>
            <a:srgbClr val="14466B"/>
          </a:solidFill>
          <a:ln/>
        </p:spPr>
      </p:sp>
      <p:sp>
        <p:nvSpPr>
          <p:cNvPr id="50" name="Shape 48"/>
          <p:cNvSpPr/>
          <p:nvPr/>
        </p:nvSpPr>
        <p:spPr>
          <a:xfrm rot="-2700000">
            <a:off x="10796985" y="5886052"/>
            <a:ext cx="9525" cy="200025"/>
          </a:xfrm>
          <a:prstGeom prst="rect">
            <a:avLst/>
          </a:prstGeom>
          <a:solidFill>
            <a:srgbClr val="14466B"/>
          </a:solidFill>
          <a:ln/>
        </p:spPr>
      </p:sp>
      <p:sp>
        <p:nvSpPr>
          <p:cNvPr id="51" name="Shape 49"/>
          <p:cNvSpPr/>
          <p:nvPr/>
        </p:nvSpPr>
        <p:spPr>
          <a:xfrm>
            <a:off x="10744200" y="3401378"/>
            <a:ext cx="3200400" cy="5305425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2" name="Shape 50"/>
          <p:cNvSpPr/>
          <p:nvPr/>
        </p:nvSpPr>
        <p:spPr>
          <a:xfrm>
            <a:off x="10744200" y="8699183"/>
            <a:ext cx="320040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53" name="Shape 51"/>
          <p:cNvSpPr/>
          <p:nvPr/>
        </p:nvSpPr>
        <p:spPr>
          <a:xfrm>
            <a:off x="10744200" y="3401378"/>
            <a:ext cx="320040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54" name="Shape 52"/>
          <p:cNvSpPr/>
          <p:nvPr/>
        </p:nvSpPr>
        <p:spPr>
          <a:xfrm>
            <a:off x="13936980" y="3401378"/>
            <a:ext cx="9525" cy="53054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55" name="Text 53"/>
          <p:cNvSpPr/>
          <p:nvPr/>
        </p:nvSpPr>
        <p:spPr>
          <a:xfrm>
            <a:off x="10953750" y="3675697"/>
            <a:ext cx="2856891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82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 / ACȚIUNE</a:t>
            </a:r>
            <a:endParaRPr lang="en-US" sz="825" dirty="0"/>
          </a:p>
        </p:txBody>
      </p:sp>
      <p:sp>
        <p:nvSpPr>
          <p:cNvPr id="56" name="Text 54"/>
          <p:cNvSpPr/>
          <p:nvPr/>
        </p:nvSpPr>
        <p:spPr>
          <a:xfrm>
            <a:off x="10953750" y="3984308"/>
            <a:ext cx="2856891" cy="2324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275" b="1" spc="-13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ACTUATORI</a:t>
            </a:r>
            <a:endParaRPr lang="en-US" sz="1275" dirty="0"/>
          </a:p>
        </p:txBody>
      </p:sp>
      <p:sp>
        <p:nvSpPr>
          <p:cNvPr id="57" name="Text 55"/>
          <p:cNvSpPr/>
          <p:nvPr/>
        </p:nvSpPr>
        <p:spPr>
          <a:xfrm>
            <a:off x="10953750" y="4350068"/>
            <a:ext cx="2856891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1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Pompe de irigare, dozare nutrienți, ventilație motorizată, iluminat LED programabil.</a:t>
            </a:r>
            <a:endParaRPr lang="en-US" sz="1013" dirty="0"/>
          </a:p>
        </p:txBody>
      </p:sp>
      <p:sp>
        <p:nvSpPr>
          <p:cNvPr id="58" name="Shape 56"/>
          <p:cNvSpPr/>
          <p:nvPr/>
        </p:nvSpPr>
        <p:spPr>
          <a:xfrm>
            <a:off x="10953750" y="8230553"/>
            <a:ext cx="501015" cy="201930"/>
          </a:xfrm>
          <a:prstGeom prst="rect">
            <a:avLst/>
          </a:prstGeom>
          <a:ln w="7620">
            <a:solidFill>
              <a:srgbClr val="E8E8E8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11037570" y="8276273"/>
            <a:ext cx="409575" cy="14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7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POMPE</a:t>
            </a:r>
            <a:endParaRPr lang="en-US" sz="750" dirty="0"/>
          </a:p>
        </p:txBody>
      </p:sp>
      <p:sp>
        <p:nvSpPr>
          <p:cNvPr id="60" name="Shape 58"/>
          <p:cNvSpPr/>
          <p:nvPr/>
        </p:nvSpPr>
        <p:spPr>
          <a:xfrm>
            <a:off x="11511915" y="8230553"/>
            <a:ext cx="367665" cy="201930"/>
          </a:xfrm>
          <a:prstGeom prst="rect">
            <a:avLst/>
          </a:prstGeom>
          <a:ln w="7620">
            <a:solidFill>
              <a:srgbClr val="E8E8E8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11595735" y="8276273"/>
            <a:ext cx="276225" cy="14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7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LED</a:t>
            </a:r>
            <a:endParaRPr lang="en-US" sz="750" dirty="0"/>
          </a:p>
        </p:txBody>
      </p:sp>
      <p:sp>
        <p:nvSpPr>
          <p:cNvPr id="62" name="Shape 60"/>
          <p:cNvSpPr/>
          <p:nvPr/>
        </p:nvSpPr>
        <p:spPr>
          <a:xfrm>
            <a:off x="11936731" y="8230553"/>
            <a:ext cx="434340" cy="201930"/>
          </a:xfrm>
          <a:prstGeom prst="rect">
            <a:avLst/>
          </a:prstGeom>
          <a:ln w="7620">
            <a:solidFill>
              <a:srgbClr val="E8E8E8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12020551" y="8276273"/>
            <a:ext cx="342900" cy="14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7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HVAC</a:t>
            </a:r>
            <a:endParaRPr lang="en-US" sz="750" dirty="0"/>
          </a:p>
        </p:txBody>
      </p:sp>
      <p:sp>
        <p:nvSpPr>
          <p:cNvPr id="64" name="Shape 62"/>
          <p:cNvSpPr/>
          <p:nvPr/>
        </p:nvSpPr>
        <p:spPr>
          <a:xfrm rot="-2700000">
            <a:off x="13833157" y="5954078"/>
            <a:ext cx="200025" cy="200025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65" name="Shape 63"/>
          <p:cNvSpPr/>
          <p:nvPr/>
        </p:nvSpPr>
        <p:spPr>
          <a:xfrm rot="-2700000">
            <a:off x="13901183" y="6118306"/>
            <a:ext cx="200025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66" name="Shape 64"/>
          <p:cNvSpPr/>
          <p:nvPr/>
        </p:nvSpPr>
        <p:spPr>
          <a:xfrm rot="-2700000">
            <a:off x="13997385" y="5886052"/>
            <a:ext cx="9525" cy="2000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67" name="Shape 65"/>
          <p:cNvSpPr/>
          <p:nvPr/>
        </p:nvSpPr>
        <p:spPr>
          <a:xfrm>
            <a:off x="13944600" y="3401378"/>
            <a:ext cx="3200400" cy="5305425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8" name="Shape 66"/>
          <p:cNvSpPr/>
          <p:nvPr/>
        </p:nvSpPr>
        <p:spPr>
          <a:xfrm>
            <a:off x="13944600" y="8699183"/>
            <a:ext cx="320040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69" name="Shape 67"/>
          <p:cNvSpPr/>
          <p:nvPr/>
        </p:nvSpPr>
        <p:spPr>
          <a:xfrm>
            <a:off x="13944600" y="3401378"/>
            <a:ext cx="320040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70" name="Shape 68"/>
          <p:cNvSpPr/>
          <p:nvPr/>
        </p:nvSpPr>
        <p:spPr>
          <a:xfrm>
            <a:off x="17137380" y="3401378"/>
            <a:ext cx="9525" cy="53054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71" name="Text 69"/>
          <p:cNvSpPr/>
          <p:nvPr/>
        </p:nvSpPr>
        <p:spPr>
          <a:xfrm>
            <a:off x="14154150" y="3675697"/>
            <a:ext cx="2856891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82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 / TRASABILITATE</a:t>
            </a:r>
            <a:endParaRPr lang="en-US" sz="825" dirty="0"/>
          </a:p>
        </p:txBody>
      </p:sp>
      <p:sp>
        <p:nvSpPr>
          <p:cNvPr id="72" name="Text 70"/>
          <p:cNvSpPr/>
          <p:nvPr/>
        </p:nvSpPr>
        <p:spPr>
          <a:xfrm>
            <a:off x="14154150" y="3984308"/>
            <a:ext cx="2856891" cy="2324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275" b="1" spc="-13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JURNAL VIDEO ZILNIC</a:t>
            </a:r>
            <a:endParaRPr lang="en-US" sz="1275" dirty="0"/>
          </a:p>
        </p:txBody>
      </p:sp>
      <p:sp>
        <p:nvSpPr>
          <p:cNvPr id="73" name="Text 71"/>
          <p:cNvSpPr/>
          <p:nvPr/>
        </p:nvSpPr>
        <p:spPr>
          <a:xfrm>
            <a:off x="14154150" y="4350068"/>
            <a:ext cx="2856891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13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Fiecare decizie a agentului — înregistrată, datată, accesibilă public. Audit trail complet.</a:t>
            </a:r>
            <a:endParaRPr lang="en-US" sz="1013" dirty="0"/>
          </a:p>
        </p:txBody>
      </p:sp>
      <p:sp>
        <p:nvSpPr>
          <p:cNvPr id="74" name="Shape 72"/>
          <p:cNvSpPr/>
          <p:nvPr/>
        </p:nvSpPr>
        <p:spPr>
          <a:xfrm>
            <a:off x="14154150" y="8230553"/>
            <a:ext cx="567690" cy="201930"/>
          </a:xfrm>
          <a:prstGeom prst="rect">
            <a:avLst/>
          </a:prstGeom>
          <a:ln w="7620">
            <a:solidFill>
              <a:srgbClr val="E8E8E8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14237970" y="8276273"/>
            <a:ext cx="476250" cy="14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7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PUBLIC</a:t>
            </a:r>
            <a:endParaRPr lang="en-US" sz="750" dirty="0"/>
          </a:p>
        </p:txBody>
      </p:sp>
      <p:sp>
        <p:nvSpPr>
          <p:cNvPr id="76" name="Shape 74"/>
          <p:cNvSpPr/>
          <p:nvPr/>
        </p:nvSpPr>
        <p:spPr>
          <a:xfrm>
            <a:off x="14778990" y="8230553"/>
            <a:ext cx="567690" cy="201930"/>
          </a:xfrm>
          <a:prstGeom prst="rect">
            <a:avLst/>
          </a:prstGeom>
          <a:ln w="7620">
            <a:solidFill>
              <a:srgbClr val="E8E8E8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14862810" y="8276273"/>
            <a:ext cx="476250" cy="14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7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90 EP.</a:t>
            </a:r>
            <a:endParaRPr lang="en-US" sz="750" dirty="0"/>
          </a:p>
        </p:txBody>
      </p:sp>
      <p:sp>
        <p:nvSpPr>
          <p:cNvPr id="78" name="Text 76"/>
          <p:cNvSpPr/>
          <p:nvPr/>
        </p:nvSpPr>
        <p:spPr>
          <a:xfrm>
            <a:off x="6453892" y="9183053"/>
            <a:ext cx="5380216" cy="28479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27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Aceeași inteligență AI alimentează toată gama comercială </a:t>
            </a:r>
            <a:pPr algn="ctr" indent="0" marL="0">
              <a:lnSpc>
                <a:spcPct val="150000"/>
              </a:lnSpc>
              <a:buNone/>
            </a:pPr>
            <a:r>
              <a:rPr lang="en-US" sz="1275" b="1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HORTUS V2</a:t>
            </a:r>
            <a:pPr algn="ctr" indent="0" marL="0">
              <a:lnSpc>
                <a:spcPct val="150000"/>
              </a:lnSpc>
              <a:buNone/>
            </a:pPr>
            <a:r>
              <a:rPr lang="en-US" sz="127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275" dirty="0"/>
          </a:p>
        </p:txBody>
      </p:sp>
      <p:sp>
        <p:nvSpPr>
          <p:cNvPr id="79" name="Text 77"/>
          <p:cNvSpPr/>
          <p:nvPr/>
        </p:nvSpPr>
        <p:spPr>
          <a:xfrm>
            <a:off x="1143000" y="9816465"/>
            <a:ext cx="2928754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UZINEX · INTEGRATOR INDUSTRIAL B2B</a:t>
            </a:r>
            <a:endParaRPr lang="en-US" sz="825" dirty="0"/>
          </a:p>
        </p:txBody>
      </p:sp>
      <p:sp>
        <p:nvSpPr>
          <p:cNvPr id="80" name="Text 78"/>
          <p:cNvSpPr/>
          <p:nvPr/>
        </p:nvSpPr>
        <p:spPr>
          <a:xfrm>
            <a:off x="8934867" y="9816465"/>
            <a:ext cx="2417862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HORTUS · PITCH SPONSORI 2026</a:t>
            </a:r>
            <a:endParaRPr lang="en-US" sz="825" dirty="0"/>
          </a:p>
        </p:txBody>
      </p:sp>
      <p:sp>
        <p:nvSpPr>
          <p:cNvPr id="81" name="Text 79"/>
          <p:cNvSpPr/>
          <p:nvPr/>
        </p:nvSpPr>
        <p:spPr>
          <a:xfrm>
            <a:off x="16224945" y="9806940"/>
            <a:ext cx="996196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PAG </a:t>
            </a:r>
            <a:pPr algn="l" indent="0" marL="0">
              <a:buNone/>
            </a:pPr>
            <a:r>
              <a:rPr lang="en-US" sz="825" b="1" spc="149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 </a:t>
            </a:r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12</a:t>
            </a:r>
            <a:endParaRPr lang="en-US" sz="82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33500" y="342900"/>
            <a:ext cx="696873" cy="20193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215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UZINEX</a:t>
            </a:r>
            <a:endParaRPr lang="en-US" sz="975" dirty="0"/>
          </a:p>
        </p:txBody>
      </p:sp>
      <p:sp>
        <p:nvSpPr>
          <p:cNvPr id="3" name="Text 1"/>
          <p:cNvSpPr/>
          <p:nvPr/>
        </p:nvSpPr>
        <p:spPr>
          <a:xfrm>
            <a:off x="2106573" y="356235"/>
            <a:ext cx="903744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HORTUS</a:t>
            </a:r>
            <a:endParaRPr lang="en-US" sz="975" dirty="0"/>
          </a:p>
        </p:txBody>
      </p:sp>
      <p:sp>
        <p:nvSpPr>
          <p:cNvPr id="4" name="Text 2"/>
          <p:cNvSpPr/>
          <p:nvPr/>
        </p:nvSpPr>
        <p:spPr>
          <a:xfrm>
            <a:off x="1143000" y="1484948"/>
            <a:ext cx="257484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00" spc="198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 — GAMA COMERCIALĂ V2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43000" y="1904048"/>
            <a:ext cx="16482060" cy="1318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4800" b="1" spc="-120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Două packaging-uri fizice. O singură inteligență AI.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1143000" y="3412808"/>
            <a:ext cx="8829675" cy="34194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6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Ambele eligibile pentru fonduri publice — instrumente AFIR și GAL-uri LEADER.</a:t>
            </a:r>
            <a:endParaRPr lang="en-US" sz="1650" dirty="0"/>
          </a:p>
        </p:txBody>
      </p:sp>
      <p:sp>
        <p:nvSpPr>
          <p:cNvPr id="7" name="Shape 5"/>
          <p:cNvSpPr/>
          <p:nvPr/>
        </p:nvSpPr>
        <p:spPr>
          <a:xfrm>
            <a:off x="1143000" y="4288155"/>
            <a:ext cx="7848600" cy="5158740"/>
          </a:xfrm>
          <a:prstGeom prst="rect">
            <a:avLst/>
          </a:prstGeom>
          <a:solidFill>
            <a:srgbClr val="FFFFFF"/>
          </a:solidFill>
          <a:ln w="7620">
            <a:solidFill>
              <a:srgbClr val="E8E8E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50620" y="4295775"/>
            <a:ext cx="7833360" cy="609600"/>
          </a:xfrm>
          <a:prstGeom prst="rect">
            <a:avLst/>
          </a:prstGeom>
          <a:solidFill>
            <a:srgbClr val="D17A3E"/>
          </a:solidFill>
          <a:ln/>
        </p:spPr>
      </p:sp>
      <p:sp>
        <p:nvSpPr>
          <p:cNvPr id="9" name="Text 7"/>
          <p:cNvSpPr/>
          <p:nvPr/>
        </p:nvSpPr>
        <p:spPr>
          <a:xfrm>
            <a:off x="1417320" y="4295775"/>
            <a:ext cx="7534961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050" b="1" spc="294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CONTAINER · MOBIL · URBAN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1150620" y="4905375"/>
            <a:ext cx="7833360" cy="3435191"/>
          </a:xfrm>
          <a:prstGeom prst="rect">
            <a:avLst/>
          </a:prstGeom>
          <a:solidFill>
            <a:srgbClr val="F1EFEC"/>
          </a:solidFill>
          <a:ln/>
        </p:spPr>
      </p:sp>
      <p:sp>
        <p:nvSpPr>
          <p:cNvPr id="11" name="Shape 9"/>
          <p:cNvSpPr/>
          <p:nvPr/>
        </p:nvSpPr>
        <p:spPr>
          <a:xfrm>
            <a:off x="1150620" y="8332946"/>
            <a:ext cx="783336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12" name="Text 10"/>
          <p:cNvSpPr/>
          <p:nvPr/>
        </p:nvSpPr>
        <p:spPr>
          <a:xfrm>
            <a:off x="1303020" y="5057775"/>
            <a:ext cx="609600" cy="14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150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PROD 01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4240530" y="6264831"/>
            <a:ext cx="1653540" cy="708660"/>
          </a:xfrm>
          <a:prstGeom prst="rect">
            <a:avLst/>
          </a:prstGeom>
          <a:solidFill>
            <a:srgbClr val="FFFFFF"/>
          </a:solidFill>
          <a:ln w="7620">
            <a:solidFill>
              <a:srgbClr val="E8E8E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343400" y="6367701"/>
            <a:ext cx="1447800" cy="2057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825" b="1" spc="165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RENDER CONTAINER</a:t>
            </a:r>
            <a:endParaRPr lang="en-US" sz="825" dirty="0"/>
          </a:p>
        </p:txBody>
      </p:sp>
      <p:sp>
        <p:nvSpPr>
          <p:cNvPr id="15" name="Text 13"/>
          <p:cNvSpPr/>
          <p:nvPr/>
        </p:nvSpPr>
        <p:spPr>
          <a:xfrm>
            <a:off x="4595813" y="6558201"/>
            <a:ext cx="1019175" cy="15621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825" spc="16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20ft / 40ft</a:t>
            </a:r>
            <a:endParaRPr lang="en-US" sz="825" dirty="0"/>
          </a:p>
        </p:txBody>
      </p:sp>
      <p:sp>
        <p:nvSpPr>
          <p:cNvPr id="16" name="Text 14"/>
          <p:cNvSpPr/>
          <p:nvPr/>
        </p:nvSpPr>
        <p:spPr>
          <a:xfrm>
            <a:off x="4424363" y="6725841"/>
            <a:ext cx="1362075" cy="15621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825" spc="16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fermă verticală</a:t>
            </a:r>
            <a:endParaRPr lang="en-US" sz="825" dirty="0"/>
          </a:p>
        </p:txBody>
      </p:sp>
      <p:sp>
        <p:nvSpPr>
          <p:cNvPr id="17" name="Text 15"/>
          <p:cNvSpPr/>
          <p:nvPr/>
        </p:nvSpPr>
        <p:spPr>
          <a:xfrm>
            <a:off x="1417320" y="8569166"/>
            <a:ext cx="7518959" cy="3771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-39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HORTUS Container</a:t>
            </a:r>
            <a:endParaRPr lang="en-US" sz="1950" dirty="0"/>
          </a:p>
        </p:txBody>
      </p:sp>
      <p:sp>
        <p:nvSpPr>
          <p:cNvPr id="18" name="Text 16"/>
          <p:cNvSpPr/>
          <p:nvPr/>
        </p:nvSpPr>
        <p:spPr>
          <a:xfrm>
            <a:off x="1417320" y="8965406"/>
            <a:ext cx="7518959" cy="24526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8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Plug-and-play, transport pe trailer, instalabil oriunde există un branșament.</a:t>
            </a:r>
            <a:endParaRPr lang="en-US" sz="1088" dirty="0"/>
          </a:p>
        </p:txBody>
      </p:sp>
      <p:sp>
        <p:nvSpPr>
          <p:cNvPr id="19" name="Shape 17"/>
          <p:cNvSpPr/>
          <p:nvPr/>
        </p:nvSpPr>
        <p:spPr>
          <a:xfrm>
            <a:off x="9296400" y="4288155"/>
            <a:ext cx="7848600" cy="5158740"/>
          </a:xfrm>
          <a:prstGeom prst="rect">
            <a:avLst/>
          </a:prstGeom>
          <a:solidFill>
            <a:srgbClr val="FFFFFF"/>
          </a:solidFill>
          <a:ln w="7620">
            <a:solidFill>
              <a:srgbClr val="E8E8E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304020" y="4295775"/>
            <a:ext cx="7833360" cy="609600"/>
          </a:xfrm>
          <a:prstGeom prst="rect">
            <a:avLst/>
          </a:prstGeom>
          <a:solidFill>
            <a:srgbClr val="14466B"/>
          </a:solidFill>
          <a:ln/>
        </p:spPr>
      </p:sp>
      <p:sp>
        <p:nvSpPr>
          <p:cNvPr id="21" name="Text 19"/>
          <p:cNvSpPr/>
          <p:nvPr/>
        </p:nvSpPr>
        <p:spPr>
          <a:xfrm>
            <a:off x="9570720" y="4295775"/>
            <a:ext cx="7534961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050" b="1" spc="294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SERA · COMERCIALĂ · SCALABILĂ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9304020" y="4905375"/>
            <a:ext cx="7833360" cy="3435191"/>
          </a:xfrm>
          <a:prstGeom prst="rect">
            <a:avLst/>
          </a:prstGeom>
          <a:solidFill>
            <a:srgbClr val="F1EFEC"/>
          </a:solidFill>
          <a:ln/>
        </p:spPr>
      </p:sp>
      <p:sp>
        <p:nvSpPr>
          <p:cNvPr id="23" name="Shape 21"/>
          <p:cNvSpPr/>
          <p:nvPr/>
        </p:nvSpPr>
        <p:spPr>
          <a:xfrm>
            <a:off x="9304020" y="8332946"/>
            <a:ext cx="7833360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4" name="Text 22"/>
          <p:cNvSpPr/>
          <p:nvPr/>
        </p:nvSpPr>
        <p:spPr>
          <a:xfrm>
            <a:off x="9456420" y="5057775"/>
            <a:ext cx="609600" cy="14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150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PROD 02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12222481" y="6264831"/>
            <a:ext cx="1996440" cy="708660"/>
          </a:xfrm>
          <a:prstGeom prst="rect">
            <a:avLst/>
          </a:prstGeom>
          <a:solidFill>
            <a:srgbClr val="FFFFFF"/>
          </a:solidFill>
          <a:ln w="7620">
            <a:solidFill>
              <a:srgbClr val="E8E8E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2325350" y="6367701"/>
            <a:ext cx="1790700" cy="2057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825" b="1" spc="165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RENDER SERA</a:t>
            </a:r>
            <a:endParaRPr lang="en-US" sz="825" dirty="0"/>
          </a:p>
        </p:txBody>
      </p:sp>
      <p:sp>
        <p:nvSpPr>
          <p:cNvPr id="27" name="Text 25"/>
          <p:cNvSpPr/>
          <p:nvPr/>
        </p:nvSpPr>
        <p:spPr>
          <a:xfrm>
            <a:off x="12834938" y="6558201"/>
            <a:ext cx="847725" cy="15621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825" spc="16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twin-span</a:t>
            </a:r>
            <a:endParaRPr lang="en-US" sz="825" dirty="0"/>
          </a:p>
        </p:txBody>
      </p:sp>
      <p:sp>
        <p:nvSpPr>
          <p:cNvPr id="28" name="Text 26"/>
          <p:cNvSpPr/>
          <p:nvPr/>
        </p:nvSpPr>
        <p:spPr>
          <a:xfrm>
            <a:off x="12363450" y="6725841"/>
            <a:ext cx="1790700" cy="15621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825" spc="16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copertine motorizate</a:t>
            </a:r>
            <a:endParaRPr lang="en-US" sz="825" dirty="0"/>
          </a:p>
        </p:txBody>
      </p:sp>
      <p:sp>
        <p:nvSpPr>
          <p:cNvPr id="29" name="Text 27"/>
          <p:cNvSpPr/>
          <p:nvPr/>
        </p:nvSpPr>
        <p:spPr>
          <a:xfrm>
            <a:off x="9570720" y="8569166"/>
            <a:ext cx="7518959" cy="3771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-39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HORTUS Sera</a:t>
            </a:r>
            <a:endParaRPr lang="en-US" sz="1950" dirty="0"/>
          </a:p>
        </p:txBody>
      </p:sp>
      <p:sp>
        <p:nvSpPr>
          <p:cNvPr id="30" name="Text 28"/>
          <p:cNvSpPr/>
          <p:nvPr/>
        </p:nvSpPr>
        <p:spPr>
          <a:xfrm>
            <a:off x="9570720" y="8965406"/>
            <a:ext cx="7518959" cy="24526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8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 familiar fermierilor, scalabilă pe suprafețe mari, integrată cu același AI.</a:t>
            </a:r>
            <a:endParaRPr lang="en-US" sz="1088" dirty="0"/>
          </a:p>
        </p:txBody>
      </p:sp>
      <p:sp>
        <p:nvSpPr>
          <p:cNvPr id="31" name="Text 29"/>
          <p:cNvSpPr/>
          <p:nvPr/>
        </p:nvSpPr>
        <p:spPr>
          <a:xfrm>
            <a:off x="1143000" y="9816465"/>
            <a:ext cx="2928754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UZINEX · INTEGRATOR INDUSTRIAL B2B</a:t>
            </a:r>
            <a:endParaRPr lang="en-US" sz="825" dirty="0"/>
          </a:p>
        </p:txBody>
      </p:sp>
      <p:sp>
        <p:nvSpPr>
          <p:cNvPr id="32" name="Text 30"/>
          <p:cNvSpPr/>
          <p:nvPr/>
        </p:nvSpPr>
        <p:spPr>
          <a:xfrm>
            <a:off x="8934867" y="9816465"/>
            <a:ext cx="2417862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HORTUS · PITCH SPONSORI 2026</a:t>
            </a:r>
            <a:endParaRPr lang="en-US" sz="825" dirty="0"/>
          </a:p>
        </p:txBody>
      </p:sp>
      <p:sp>
        <p:nvSpPr>
          <p:cNvPr id="33" name="Text 31"/>
          <p:cNvSpPr/>
          <p:nvPr/>
        </p:nvSpPr>
        <p:spPr>
          <a:xfrm>
            <a:off x="16224945" y="9806940"/>
            <a:ext cx="996196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PAG </a:t>
            </a:r>
            <a:pPr algn="l" indent="0" marL="0">
              <a:buNone/>
            </a:pPr>
            <a:r>
              <a:rPr lang="en-US" sz="825" b="1" spc="149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 </a:t>
            </a:r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12</a:t>
            </a:r>
            <a:endParaRPr lang="en-US" sz="82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33500" y="1047750"/>
            <a:ext cx="696873" cy="20193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215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UZINEX</a:t>
            </a:r>
            <a:endParaRPr lang="en-US" sz="975" dirty="0"/>
          </a:p>
        </p:txBody>
      </p:sp>
      <p:sp>
        <p:nvSpPr>
          <p:cNvPr id="3" name="Text 1"/>
          <p:cNvSpPr/>
          <p:nvPr/>
        </p:nvSpPr>
        <p:spPr>
          <a:xfrm>
            <a:off x="2106573" y="1061085"/>
            <a:ext cx="903744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HORTUS</a:t>
            </a:r>
            <a:endParaRPr lang="en-US" sz="975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8288000" cy="857250"/>
          </a:xfrm>
          <a:prstGeom prst="rect">
            <a:avLst/>
          </a:prstGeom>
          <a:solidFill>
            <a:srgbClr val="D17A3E"/>
          </a:solidFill>
          <a:ln/>
        </p:spPr>
      </p:sp>
      <p:sp>
        <p:nvSpPr>
          <p:cNvPr id="5" name="Text 3"/>
          <p:cNvSpPr/>
          <p:nvPr/>
        </p:nvSpPr>
        <p:spPr>
          <a:xfrm>
            <a:off x="1143000" y="314325"/>
            <a:ext cx="149584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432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CONTAINER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2734092" y="314325"/>
            <a:ext cx="23395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432" kern="0" dirty="0">
                <a:solidFill>
                  <a:srgbClr val="FFFFFF">
                    <a:alpha val="6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·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3063300" y="314325"/>
            <a:ext cx="118038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432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MODULAR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4338935" y="314325"/>
            <a:ext cx="23395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432" kern="0" dirty="0">
                <a:solidFill>
                  <a:srgbClr val="FFFFFF">
                    <a:alpha val="6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·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4668143" y="314325"/>
            <a:ext cx="86487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432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MOBIL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5628263" y="314325"/>
            <a:ext cx="23395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432" kern="0" dirty="0">
                <a:solidFill>
                  <a:srgbClr val="FFFFFF">
                    <a:alpha val="6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·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5957471" y="314325"/>
            <a:ext cx="86487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432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URBAN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1143000" y="1619250"/>
            <a:ext cx="7982843" cy="5990927"/>
          </a:xfrm>
          <a:prstGeom prst="rect">
            <a:avLst/>
          </a:prstGeom>
          <a:solidFill>
            <a:srgbClr val="F1EFEC"/>
          </a:solidFill>
          <a:ln w="7620">
            <a:solidFill>
              <a:srgbClr val="E8E8E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303020" y="1779270"/>
            <a:ext cx="1524000" cy="14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150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PROD 01 · CONTAINER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7975223" y="1779270"/>
            <a:ext cx="1066800" cy="14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150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RENDER / FOTO</a:t>
            </a:r>
            <a:endParaRPr lang="en-US" sz="750" dirty="0"/>
          </a:p>
        </p:txBody>
      </p:sp>
      <p:sp>
        <p:nvSpPr>
          <p:cNvPr id="15" name="Shape 13"/>
          <p:cNvSpPr/>
          <p:nvPr/>
        </p:nvSpPr>
        <p:spPr>
          <a:xfrm>
            <a:off x="3945672" y="4225588"/>
            <a:ext cx="2377440" cy="778193"/>
          </a:xfrm>
          <a:prstGeom prst="rect">
            <a:avLst/>
          </a:prstGeom>
          <a:solidFill>
            <a:srgbClr val="FFFFFF"/>
          </a:solidFill>
          <a:ln w="7620">
            <a:solidFill>
              <a:srgbClr val="E8E8E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067592" y="4347508"/>
            <a:ext cx="2133600" cy="21621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70000"/>
              </a:lnSpc>
              <a:buNone/>
            </a:pPr>
            <a:r>
              <a:rPr lang="en-US" sz="825" b="1" spc="165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CONTAINER 20FT/40FT</a:t>
            </a:r>
            <a:endParaRPr lang="en-US" sz="825" dirty="0"/>
          </a:p>
        </p:txBody>
      </p:sp>
      <p:sp>
        <p:nvSpPr>
          <p:cNvPr id="17" name="Text 15"/>
          <p:cNvSpPr/>
          <p:nvPr/>
        </p:nvSpPr>
        <p:spPr>
          <a:xfrm>
            <a:off x="4105692" y="4552295"/>
            <a:ext cx="2133600" cy="15621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ctr" indent="0" marL="0">
              <a:lnSpc>
                <a:spcPct val="170000"/>
              </a:lnSpc>
              <a:buNone/>
            </a:pPr>
            <a:r>
              <a:rPr lang="en-US" sz="825" spc="16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fermă verticală autonomă</a:t>
            </a:r>
            <a:endParaRPr lang="en-US" sz="825" dirty="0"/>
          </a:p>
        </p:txBody>
      </p:sp>
      <p:sp>
        <p:nvSpPr>
          <p:cNvPr id="18" name="Text 16"/>
          <p:cNvSpPr/>
          <p:nvPr/>
        </p:nvSpPr>
        <p:spPr>
          <a:xfrm>
            <a:off x="4748629" y="4730413"/>
            <a:ext cx="847725" cy="15621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ctr" indent="0" marL="0">
              <a:lnSpc>
                <a:spcPct val="170000"/>
              </a:lnSpc>
              <a:buNone/>
            </a:pPr>
            <a:r>
              <a:rPr lang="en-US" sz="825" spc="16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AI-driven</a:t>
            </a:r>
            <a:endParaRPr lang="en-US" sz="825" dirty="0"/>
          </a:p>
        </p:txBody>
      </p:sp>
      <p:sp>
        <p:nvSpPr>
          <p:cNvPr id="19" name="Text 17"/>
          <p:cNvSpPr/>
          <p:nvPr/>
        </p:nvSpPr>
        <p:spPr>
          <a:xfrm>
            <a:off x="9887843" y="1789748"/>
            <a:ext cx="257484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00" spc="198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 / GAMA V2 · PRODUS A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9887843" y="2170748"/>
            <a:ext cx="7474872" cy="1104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spc="-126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HORTUS Container.</a:t>
            </a:r>
            <a:endParaRPr lang="en-US" sz="4200" dirty="0"/>
          </a:p>
        </p:txBody>
      </p:sp>
      <p:sp>
        <p:nvSpPr>
          <p:cNvPr id="21" name="Text 19"/>
          <p:cNvSpPr/>
          <p:nvPr/>
        </p:nvSpPr>
        <p:spPr>
          <a:xfrm>
            <a:off x="9887843" y="3466147"/>
            <a:ext cx="5494020" cy="562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4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Container maritim 20ft sau 40ft transformat într-o fermă verticală autonomă, condusă de același agent AI ca prototipul V1.</a:t>
            </a:r>
            <a:endParaRPr lang="en-US" sz="1425" dirty="0"/>
          </a:p>
        </p:txBody>
      </p:sp>
      <p:sp>
        <p:nvSpPr>
          <p:cNvPr id="22" name="Shape 20"/>
          <p:cNvSpPr/>
          <p:nvPr/>
        </p:nvSpPr>
        <p:spPr>
          <a:xfrm>
            <a:off x="9887843" y="4371975"/>
            <a:ext cx="7257157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3" name="Shape 21"/>
          <p:cNvSpPr/>
          <p:nvPr/>
        </p:nvSpPr>
        <p:spPr>
          <a:xfrm>
            <a:off x="9887843" y="4989195"/>
            <a:ext cx="7257157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4" name="Text 22"/>
          <p:cNvSpPr/>
          <p:nvPr/>
        </p:nvSpPr>
        <p:spPr>
          <a:xfrm>
            <a:off x="9887843" y="4631055"/>
            <a:ext cx="838200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82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</a:t>
            </a:r>
            <a:endParaRPr lang="en-US" sz="825" dirty="0"/>
          </a:p>
        </p:txBody>
      </p:sp>
      <p:sp>
        <p:nvSpPr>
          <p:cNvPr id="25" name="Text 23"/>
          <p:cNvSpPr/>
          <p:nvPr/>
        </p:nvSpPr>
        <p:spPr>
          <a:xfrm>
            <a:off x="10878443" y="4570095"/>
            <a:ext cx="6454554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200" b="1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Plug-and-play </a:t>
            </a:r>
            <a:pPr algn="l" indent="0" marL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sosește pe trailer, intră în funcțiune în 48h.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9887843" y="5606415"/>
            <a:ext cx="7257157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7" name="Text 25"/>
          <p:cNvSpPr/>
          <p:nvPr/>
        </p:nvSpPr>
        <p:spPr>
          <a:xfrm>
            <a:off x="9887843" y="5248275"/>
            <a:ext cx="838200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82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</a:t>
            </a:r>
            <a:endParaRPr lang="en-US" sz="825" dirty="0"/>
          </a:p>
        </p:txBody>
      </p:sp>
      <p:sp>
        <p:nvSpPr>
          <p:cNvPr id="28" name="Text 26"/>
          <p:cNvSpPr/>
          <p:nvPr/>
        </p:nvSpPr>
        <p:spPr>
          <a:xfrm>
            <a:off x="10878443" y="5187315"/>
            <a:ext cx="6454554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200" b="1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Eligibil finanțare publică </a:t>
            </a:r>
            <a:pPr algn="l" indent="0" marL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încadrabil în programe AFIR &amp; LEADER.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9887843" y="6223635"/>
            <a:ext cx="7257157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30" name="Text 28"/>
          <p:cNvSpPr/>
          <p:nvPr/>
        </p:nvSpPr>
        <p:spPr>
          <a:xfrm>
            <a:off x="9887843" y="5865495"/>
            <a:ext cx="838200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82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</a:t>
            </a:r>
            <a:endParaRPr lang="en-US" sz="825" dirty="0"/>
          </a:p>
        </p:txBody>
      </p:sp>
      <p:sp>
        <p:nvSpPr>
          <p:cNvPr id="31" name="Text 29"/>
          <p:cNvSpPr/>
          <p:nvPr/>
        </p:nvSpPr>
        <p:spPr>
          <a:xfrm>
            <a:off x="10878443" y="5804535"/>
            <a:ext cx="6454554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200" b="1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Instalabil oriunde </a:t>
            </a:r>
            <a:pPr algn="l" indent="0" marL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curte de fermă, parcare urbană, periferie restaurant.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1143000" y="8953500"/>
            <a:ext cx="16002000" cy="19050"/>
          </a:xfrm>
          <a:prstGeom prst="rect">
            <a:avLst/>
          </a:prstGeom>
          <a:solidFill>
            <a:srgbClr val="14466B"/>
          </a:solidFill>
          <a:ln/>
        </p:spPr>
      </p:sp>
      <p:sp>
        <p:nvSpPr>
          <p:cNvPr id="33" name="Text 31"/>
          <p:cNvSpPr/>
          <p:nvPr/>
        </p:nvSpPr>
        <p:spPr>
          <a:xfrm>
            <a:off x="1143000" y="9201150"/>
            <a:ext cx="140970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spc="252" kern="0" dirty="0">
                <a:solidFill>
                  <a:srgbClr val="1446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PENTRU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312920" y="9201150"/>
            <a:ext cx="9525" cy="228600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35" name="Text 33"/>
          <p:cNvSpPr/>
          <p:nvPr/>
        </p:nvSpPr>
        <p:spPr>
          <a:xfrm>
            <a:off x="2743200" y="9201150"/>
            <a:ext cx="151257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11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fermieri mici și mijlocii</a:t>
            </a:r>
            <a:endParaRPr lang="en-US" sz="1125" dirty="0"/>
          </a:p>
        </p:txBody>
      </p:sp>
      <p:sp>
        <p:nvSpPr>
          <p:cNvPr id="36" name="Shape 34"/>
          <p:cNvSpPr/>
          <p:nvPr/>
        </p:nvSpPr>
        <p:spPr>
          <a:xfrm>
            <a:off x="5878830" y="9201150"/>
            <a:ext cx="9525" cy="228600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37" name="Text 35"/>
          <p:cNvSpPr/>
          <p:nvPr/>
        </p:nvSpPr>
        <p:spPr>
          <a:xfrm>
            <a:off x="4453890" y="9201150"/>
            <a:ext cx="136779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11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cooperative agricole</a:t>
            </a:r>
            <a:endParaRPr lang="en-US" sz="1125" dirty="0"/>
          </a:p>
        </p:txBody>
      </p:sp>
      <p:sp>
        <p:nvSpPr>
          <p:cNvPr id="38" name="Shape 36"/>
          <p:cNvSpPr/>
          <p:nvPr/>
        </p:nvSpPr>
        <p:spPr>
          <a:xfrm>
            <a:off x="7269480" y="9201150"/>
            <a:ext cx="9525" cy="228600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39" name="Text 37"/>
          <p:cNvSpPr/>
          <p:nvPr/>
        </p:nvSpPr>
        <p:spPr>
          <a:xfrm>
            <a:off x="6019800" y="9201150"/>
            <a:ext cx="119253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11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GAL-uri LEADER</a:t>
            </a:r>
            <a:endParaRPr lang="en-US" sz="1125" dirty="0"/>
          </a:p>
        </p:txBody>
      </p:sp>
      <p:sp>
        <p:nvSpPr>
          <p:cNvPr id="40" name="Shape 38"/>
          <p:cNvSpPr/>
          <p:nvPr/>
        </p:nvSpPr>
        <p:spPr>
          <a:xfrm>
            <a:off x="8564880" y="9201150"/>
            <a:ext cx="9525" cy="228600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41" name="Text 39"/>
          <p:cNvSpPr/>
          <p:nvPr/>
        </p:nvSpPr>
        <p:spPr>
          <a:xfrm>
            <a:off x="7410450" y="9201150"/>
            <a:ext cx="109728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11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beneficiari AFIR</a:t>
            </a:r>
            <a:endParaRPr lang="en-US" sz="1125" dirty="0"/>
          </a:p>
        </p:txBody>
      </p:sp>
      <p:sp>
        <p:nvSpPr>
          <p:cNvPr id="42" name="Shape 40"/>
          <p:cNvSpPr/>
          <p:nvPr/>
        </p:nvSpPr>
        <p:spPr>
          <a:xfrm>
            <a:off x="9326880" y="9201150"/>
            <a:ext cx="9525" cy="228600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43" name="Text 41"/>
          <p:cNvSpPr/>
          <p:nvPr/>
        </p:nvSpPr>
        <p:spPr>
          <a:xfrm>
            <a:off x="8705850" y="9201150"/>
            <a:ext cx="56388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11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primării</a:t>
            </a:r>
            <a:endParaRPr lang="en-US" sz="1125" dirty="0"/>
          </a:p>
        </p:txBody>
      </p:sp>
      <p:sp>
        <p:nvSpPr>
          <p:cNvPr id="44" name="Shape 42"/>
          <p:cNvSpPr/>
          <p:nvPr/>
        </p:nvSpPr>
        <p:spPr>
          <a:xfrm>
            <a:off x="11201400" y="9201150"/>
            <a:ext cx="9525" cy="228600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45" name="Text 43"/>
          <p:cNvSpPr/>
          <p:nvPr/>
        </p:nvSpPr>
        <p:spPr>
          <a:xfrm>
            <a:off x="9467850" y="9201150"/>
            <a:ext cx="167640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11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restaurante farm-to-table</a:t>
            </a:r>
            <a:endParaRPr lang="en-US" sz="1125" dirty="0"/>
          </a:p>
        </p:txBody>
      </p:sp>
      <p:sp>
        <p:nvSpPr>
          <p:cNvPr id="46" name="Text 44"/>
          <p:cNvSpPr/>
          <p:nvPr/>
        </p:nvSpPr>
        <p:spPr>
          <a:xfrm>
            <a:off x="11342370" y="9201150"/>
            <a:ext cx="144399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11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dezvoltatori imobiliari</a:t>
            </a:r>
            <a:endParaRPr lang="en-US" sz="1125" dirty="0"/>
          </a:p>
        </p:txBody>
      </p:sp>
      <p:sp>
        <p:nvSpPr>
          <p:cNvPr id="47" name="Text 45"/>
          <p:cNvSpPr/>
          <p:nvPr/>
        </p:nvSpPr>
        <p:spPr>
          <a:xfrm>
            <a:off x="1143000" y="9816465"/>
            <a:ext cx="2928754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UZINEX · INTEGRATOR INDUSTRIAL B2B</a:t>
            </a:r>
            <a:endParaRPr lang="en-US" sz="825" dirty="0"/>
          </a:p>
        </p:txBody>
      </p:sp>
      <p:sp>
        <p:nvSpPr>
          <p:cNvPr id="48" name="Text 46"/>
          <p:cNvSpPr/>
          <p:nvPr/>
        </p:nvSpPr>
        <p:spPr>
          <a:xfrm>
            <a:off x="8934867" y="9816465"/>
            <a:ext cx="2417862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HORTUS · PITCH SPONSORI 2026</a:t>
            </a:r>
            <a:endParaRPr lang="en-US" sz="825" dirty="0"/>
          </a:p>
        </p:txBody>
      </p:sp>
      <p:sp>
        <p:nvSpPr>
          <p:cNvPr id="49" name="Text 47"/>
          <p:cNvSpPr/>
          <p:nvPr/>
        </p:nvSpPr>
        <p:spPr>
          <a:xfrm>
            <a:off x="16224945" y="9806940"/>
            <a:ext cx="996196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PAG </a:t>
            </a:r>
            <a:pPr algn="l" indent="0" marL="0">
              <a:buNone/>
            </a:pPr>
            <a:r>
              <a:rPr lang="en-US" sz="825" b="1" spc="149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07 </a:t>
            </a:r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12</a:t>
            </a:r>
            <a:endParaRPr lang="en-US" sz="82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33500" y="1047750"/>
            <a:ext cx="696873" cy="20193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215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UZINEX</a:t>
            </a:r>
            <a:endParaRPr lang="en-US" sz="975" dirty="0"/>
          </a:p>
        </p:txBody>
      </p:sp>
      <p:sp>
        <p:nvSpPr>
          <p:cNvPr id="3" name="Text 1"/>
          <p:cNvSpPr/>
          <p:nvPr/>
        </p:nvSpPr>
        <p:spPr>
          <a:xfrm>
            <a:off x="2106573" y="1061085"/>
            <a:ext cx="903744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HORTUS</a:t>
            </a:r>
            <a:endParaRPr lang="en-US" sz="975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8288000" cy="857250"/>
          </a:xfrm>
          <a:prstGeom prst="rect">
            <a:avLst/>
          </a:prstGeom>
          <a:solidFill>
            <a:srgbClr val="14466B"/>
          </a:solidFill>
          <a:ln/>
        </p:spPr>
      </p:sp>
      <p:sp>
        <p:nvSpPr>
          <p:cNvPr id="5" name="Text 3"/>
          <p:cNvSpPr/>
          <p:nvPr/>
        </p:nvSpPr>
        <p:spPr>
          <a:xfrm>
            <a:off x="1143000" y="314325"/>
            <a:ext cx="70717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432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SERA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1945422" y="314325"/>
            <a:ext cx="23395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432" kern="0" dirty="0">
                <a:solidFill>
                  <a:srgbClr val="FFFFFF">
                    <a:alpha val="6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·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2274630" y="314325"/>
            <a:ext cx="16535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432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COMERCIALĂ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4023420" y="314325"/>
            <a:ext cx="23395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432" kern="0" dirty="0">
                <a:solidFill>
                  <a:srgbClr val="FFFFFF">
                    <a:alpha val="6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·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4352627" y="314325"/>
            <a:ext cx="149584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432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INTEGRATĂ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5943719" y="314325"/>
            <a:ext cx="233958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432" kern="0" dirty="0">
                <a:solidFill>
                  <a:srgbClr val="FFFFFF">
                    <a:alpha val="60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·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6272927" y="314325"/>
            <a:ext cx="149584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350" b="1" spc="432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SCALABILĂ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1143000" y="1619250"/>
            <a:ext cx="7982843" cy="5990927"/>
          </a:xfrm>
          <a:prstGeom prst="rect">
            <a:avLst/>
          </a:prstGeom>
          <a:solidFill>
            <a:srgbClr val="F1EFEC"/>
          </a:solidFill>
          <a:ln w="7620">
            <a:solidFill>
              <a:srgbClr val="E8E8E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303020" y="1779270"/>
            <a:ext cx="1143000" cy="14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150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PROD 02 · SERĂ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7975223" y="1779270"/>
            <a:ext cx="1066800" cy="14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750" spc="150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RENDER / FOTO</a:t>
            </a:r>
            <a:endParaRPr lang="en-US" sz="750" dirty="0"/>
          </a:p>
        </p:txBody>
      </p:sp>
      <p:sp>
        <p:nvSpPr>
          <p:cNvPr id="15" name="Shape 13"/>
          <p:cNvSpPr/>
          <p:nvPr/>
        </p:nvSpPr>
        <p:spPr>
          <a:xfrm>
            <a:off x="3731359" y="4225588"/>
            <a:ext cx="2806065" cy="778193"/>
          </a:xfrm>
          <a:prstGeom prst="rect">
            <a:avLst/>
          </a:prstGeom>
          <a:solidFill>
            <a:srgbClr val="FFFFFF"/>
          </a:solidFill>
          <a:ln w="7620">
            <a:solidFill>
              <a:srgbClr val="E8E8E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53279" y="4347508"/>
            <a:ext cx="2562225" cy="21621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70000"/>
              </a:lnSpc>
              <a:buNone/>
            </a:pPr>
            <a:r>
              <a:rPr lang="en-US" sz="825" b="1" spc="165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SERĂ TWIN-SPAN</a:t>
            </a:r>
            <a:endParaRPr lang="en-US" sz="825" dirty="0"/>
          </a:p>
        </p:txBody>
      </p:sp>
      <p:sp>
        <p:nvSpPr>
          <p:cNvPr id="17" name="Text 15"/>
          <p:cNvSpPr/>
          <p:nvPr/>
        </p:nvSpPr>
        <p:spPr>
          <a:xfrm>
            <a:off x="4191417" y="4552295"/>
            <a:ext cx="1962150" cy="15621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ctr" indent="0" marL="0">
              <a:lnSpc>
                <a:spcPct val="170000"/>
              </a:lnSpc>
              <a:buNone/>
            </a:pPr>
            <a:r>
              <a:rPr lang="en-US" sz="825" spc="16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policarbonat twin-wall</a:t>
            </a:r>
            <a:endParaRPr lang="en-US" sz="825" dirty="0"/>
          </a:p>
        </p:txBody>
      </p:sp>
      <p:sp>
        <p:nvSpPr>
          <p:cNvPr id="18" name="Text 16"/>
          <p:cNvSpPr/>
          <p:nvPr/>
        </p:nvSpPr>
        <p:spPr>
          <a:xfrm>
            <a:off x="3891379" y="4730413"/>
            <a:ext cx="2562225" cy="15621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ctr" indent="0" marL="0">
              <a:lnSpc>
                <a:spcPct val="170000"/>
              </a:lnSpc>
              <a:buNone/>
            </a:pPr>
            <a:r>
              <a:rPr lang="en-US" sz="825" spc="165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copertine motorizate · 4 zone</a:t>
            </a:r>
            <a:endParaRPr lang="en-US" sz="825" dirty="0"/>
          </a:p>
        </p:txBody>
      </p:sp>
      <p:sp>
        <p:nvSpPr>
          <p:cNvPr id="19" name="Text 17"/>
          <p:cNvSpPr/>
          <p:nvPr/>
        </p:nvSpPr>
        <p:spPr>
          <a:xfrm>
            <a:off x="9887843" y="1789748"/>
            <a:ext cx="257484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00" spc="198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 / GAMA V2 · PRODUS B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9887843" y="2170748"/>
            <a:ext cx="7474872" cy="1104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spc="-126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HORTUS Seră.</a:t>
            </a:r>
            <a:endParaRPr lang="en-US" sz="4200" dirty="0"/>
          </a:p>
        </p:txBody>
      </p:sp>
      <p:sp>
        <p:nvSpPr>
          <p:cNvPr id="21" name="Text 19"/>
          <p:cNvSpPr/>
          <p:nvPr/>
        </p:nvSpPr>
        <p:spPr>
          <a:xfrm>
            <a:off x="9887843" y="3466147"/>
            <a:ext cx="5494020" cy="562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4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Sera comercială standard, în formatul familiar fermierilor români — dar cu același creier AI care decide totul în timp real.</a:t>
            </a:r>
            <a:endParaRPr lang="en-US" sz="1425" dirty="0"/>
          </a:p>
        </p:txBody>
      </p:sp>
      <p:sp>
        <p:nvSpPr>
          <p:cNvPr id="22" name="Shape 20"/>
          <p:cNvSpPr/>
          <p:nvPr/>
        </p:nvSpPr>
        <p:spPr>
          <a:xfrm>
            <a:off x="9887843" y="4371975"/>
            <a:ext cx="7257157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3" name="Shape 21"/>
          <p:cNvSpPr/>
          <p:nvPr/>
        </p:nvSpPr>
        <p:spPr>
          <a:xfrm>
            <a:off x="9887843" y="4989195"/>
            <a:ext cx="7257157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4" name="Text 22"/>
          <p:cNvSpPr/>
          <p:nvPr/>
        </p:nvSpPr>
        <p:spPr>
          <a:xfrm>
            <a:off x="9887843" y="4631055"/>
            <a:ext cx="838200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82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</a:t>
            </a:r>
            <a:endParaRPr lang="en-US" sz="825" dirty="0"/>
          </a:p>
        </p:txBody>
      </p:sp>
      <p:sp>
        <p:nvSpPr>
          <p:cNvPr id="25" name="Text 23"/>
          <p:cNvSpPr/>
          <p:nvPr/>
        </p:nvSpPr>
        <p:spPr>
          <a:xfrm>
            <a:off x="10878443" y="4570095"/>
            <a:ext cx="6454554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200" b="1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Structură metalică + policarbonat twin-wall </a:t>
            </a:r>
            <a:pPr algn="l" indent="0" marL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durabilitate industrială.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9887843" y="5606415"/>
            <a:ext cx="7257157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7" name="Text 25"/>
          <p:cNvSpPr/>
          <p:nvPr/>
        </p:nvSpPr>
        <p:spPr>
          <a:xfrm>
            <a:off x="9887843" y="5248275"/>
            <a:ext cx="838200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82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</a:t>
            </a:r>
            <a:endParaRPr lang="en-US" sz="825" dirty="0"/>
          </a:p>
        </p:txBody>
      </p:sp>
      <p:sp>
        <p:nvSpPr>
          <p:cNvPr id="28" name="Text 26"/>
          <p:cNvSpPr/>
          <p:nvPr/>
        </p:nvSpPr>
        <p:spPr>
          <a:xfrm>
            <a:off x="10878443" y="5187315"/>
            <a:ext cx="6454554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200" b="1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Copertine motorizate pe 4 zone </a:t>
            </a:r>
            <a:pPr algn="l" indent="0" marL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controlul microclimei per secțiune.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9887843" y="6223635"/>
            <a:ext cx="7257157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30" name="Text 28"/>
          <p:cNvSpPr/>
          <p:nvPr/>
        </p:nvSpPr>
        <p:spPr>
          <a:xfrm>
            <a:off x="9887843" y="5865495"/>
            <a:ext cx="838200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b="1" spc="182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</a:t>
            </a:r>
            <a:endParaRPr lang="en-US" sz="825" dirty="0"/>
          </a:p>
        </p:txBody>
      </p:sp>
      <p:sp>
        <p:nvSpPr>
          <p:cNvPr id="31" name="Text 29"/>
          <p:cNvSpPr/>
          <p:nvPr/>
        </p:nvSpPr>
        <p:spPr>
          <a:xfrm>
            <a:off x="10878443" y="5804535"/>
            <a:ext cx="6454554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200" b="1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 familiar fermierilor </a:t>
            </a:r>
            <a:pPr algn="l" indent="0" marL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curbă de adopție scurtă, fără re-învățare.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1143000" y="8953500"/>
            <a:ext cx="16002000" cy="19050"/>
          </a:xfrm>
          <a:prstGeom prst="rect">
            <a:avLst/>
          </a:prstGeom>
          <a:solidFill>
            <a:srgbClr val="14466B"/>
          </a:solidFill>
          <a:ln/>
        </p:spPr>
      </p:sp>
      <p:sp>
        <p:nvSpPr>
          <p:cNvPr id="33" name="Text 31"/>
          <p:cNvSpPr/>
          <p:nvPr/>
        </p:nvSpPr>
        <p:spPr>
          <a:xfrm>
            <a:off x="1143000" y="9201150"/>
            <a:ext cx="1409700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spc="252" kern="0" dirty="0">
                <a:solidFill>
                  <a:srgbClr val="1446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PENTRU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312920" y="9201150"/>
            <a:ext cx="9525" cy="228600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35" name="Text 33"/>
          <p:cNvSpPr/>
          <p:nvPr/>
        </p:nvSpPr>
        <p:spPr>
          <a:xfrm>
            <a:off x="2743200" y="9201150"/>
            <a:ext cx="151257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11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fermieri mici și mijlocii</a:t>
            </a:r>
            <a:endParaRPr lang="en-US" sz="1125" dirty="0"/>
          </a:p>
        </p:txBody>
      </p:sp>
      <p:sp>
        <p:nvSpPr>
          <p:cNvPr id="36" name="Shape 34"/>
          <p:cNvSpPr/>
          <p:nvPr/>
        </p:nvSpPr>
        <p:spPr>
          <a:xfrm>
            <a:off x="5878830" y="9201150"/>
            <a:ext cx="9525" cy="228600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37" name="Text 35"/>
          <p:cNvSpPr/>
          <p:nvPr/>
        </p:nvSpPr>
        <p:spPr>
          <a:xfrm>
            <a:off x="4453890" y="9201150"/>
            <a:ext cx="136779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11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cooperative agricole</a:t>
            </a:r>
            <a:endParaRPr lang="en-US" sz="1125" dirty="0"/>
          </a:p>
        </p:txBody>
      </p:sp>
      <p:sp>
        <p:nvSpPr>
          <p:cNvPr id="38" name="Shape 36"/>
          <p:cNvSpPr/>
          <p:nvPr/>
        </p:nvSpPr>
        <p:spPr>
          <a:xfrm>
            <a:off x="7269480" y="9201150"/>
            <a:ext cx="9525" cy="228600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39" name="Text 37"/>
          <p:cNvSpPr/>
          <p:nvPr/>
        </p:nvSpPr>
        <p:spPr>
          <a:xfrm>
            <a:off x="6019800" y="9201150"/>
            <a:ext cx="119253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11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GAL-uri LEADER</a:t>
            </a:r>
            <a:endParaRPr lang="en-US" sz="1125" dirty="0"/>
          </a:p>
        </p:txBody>
      </p:sp>
      <p:sp>
        <p:nvSpPr>
          <p:cNvPr id="40" name="Shape 38"/>
          <p:cNvSpPr/>
          <p:nvPr/>
        </p:nvSpPr>
        <p:spPr>
          <a:xfrm>
            <a:off x="8564880" y="9201150"/>
            <a:ext cx="9525" cy="228600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41" name="Text 39"/>
          <p:cNvSpPr/>
          <p:nvPr/>
        </p:nvSpPr>
        <p:spPr>
          <a:xfrm>
            <a:off x="7410450" y="9201150"/>
            <a:ext cx="109728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11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beneficiari AFIR</a:t>
            </a:r>
            <a:endParaRPr lang="en-US" sz="1125" dirty="0"/>
          </a:p>
        </p:txBody>
      </p:sp>
      <p:sp>
        <p:nvSpPr>
          <p:cNvPr id="42" name="Shape 40"/>
          <p:cNvSpPr/>
          <p:nvPr/>
        </p:nvSpPr>
        <p:spPr>
          <a:xfrm>
            <a:off x="9326880" y="9201150"/>
            <a:ext cx="9525" cy="228600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43" name="Text 41"/>
          <p:cNvSpPr/>
          <p:nvPr/>
        </p:nvSpPr>
        <p:spPr>
          <a:xfrm>
            <a:off x="8705850" y="9201150"/>
            <a:ext cx="56388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11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primării</a:t>
            </a:r>
            <a:endParaRPr lang="en-US" sz="1125" dirty="0"/>
          </a:p>
        </p:txBody>
      </p:sp>
      <p:sp>
        <p:nvSpPr>
          <p:cNvPr id="44" name="Shape 42"/>
          <p:cNvSpPr/>
          <p:nvPr/>
        </p:nvSpPr>
        <p:spPr>
          <a:xfrm>
            <a:off x="11201400" y="9201150"/>
            <a:ext cx="9525" cy="228600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45" name="Text 43"/>
          <p:cNvSpPr/>
          <p:nvPr/>
        </p:nvSpPr>
        <p:spPr>
          <a:xfrm>
            <a:off x="9467850" y="9201150"/>
            <a:ext cx="167640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11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restaurante farm-to-table</a:t>
            </a:r>
            <a:endParaRPr lang="en-US" sz="1125" dirty="0"/>
          </a:p>
        </p:txBody>
      </p:sp>
      <p:sp>
        <p:nvSpPr>
          <p:cNvPr id="46" name="Text 44"/>
          <p:cNvSpPr/>
          <p:nvPr/>
        </p:nvSpPr>
        <p:spPr>
          <a:xfrm>
            <a:off x="11342370" y="9201150"/>
            <a:ext cx="144399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11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dezvoltatori imobiliari</a:t>
            </a:r>
            <a:endParaRPr lang="en-US" sz="1125" dirty="0"/>
          </a:p>
        </p:txBody>
      </p:sp>
      <p:sp>
        <p:nvSpPr>
          <p:cNvPr id="47" name="Text 45"/>
          <p:cNvSpPr/>
          <p:nvPr/>
        </p:nvSpPr>
        <p:spPr>
          <a:xfrm>
            <a:off x="1143000" y="9816465"/>
            <a:ext cx="2928754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UZINEX · INTEGRATOR INDUSTRIAL B2B</a:t>
            </a:r>
            <a:endParaRPr lang="en-US" sz="825" dirty="0"/>
          </a:p>
        </p:txBody>
      </p:sp>
      <p:sp>
        <p:nvSpPr>
          <p:cNvPr id="48" name="Text 46"/>
          <p:cNvSpPr/>
          <p:nvPr/>
        </p:nvSpPr>
        <p:spPr>
          <a:xfrm>
            <a:off x="8934867" y="9816465"/>
            <a:ext cx="2417862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HORTUS · PITCH SPONSORI 2026</a:t>
            </a:r>
            <a:endParaRPr lang="en-US" sz="825" dirty="0"/>
          </a:p>
        </p:txBody>
      </p:sp>
      <p:sp>
        <p:nvSpPr>
          <p:cNvPr id="49" name="Text 47"/>
          <p:cNvSpPr/>
          <p:nvPr/>
        </p:nvSpPr>
        <p:spPr>
          <a:xfrm>
            <a:off x="16224945" y="9806940"/>
            <a:ext cx="996196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PAG </a:t>
            </a:r>
            <a:pPr algn="l" indent="0" marL="0">
              <a:buNone/>
            </a:pPr>
            <a:r>
              <a:rPr lang="en-US" sz="825" b="1" spc="149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08 </a:t>
            </a:r>
            <a:pPr algn="l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12</a:t>
            </a:r>
            <a:endParaRPr lang="en-US" sz="82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33500" y="461010"/>
            <a:ext cx="696873" cy="20193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ctr" indent="0" marL="0">
              <a:buNone/>
            </a:pPr>
            <a:r>
              <a:rPr lang="en-US" sz="975" b="1" spc="215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UZINEX</a:t>
            </a:r>
            <a:endParaRPr lang="en-US" sz="975" dirty="0"/>
          </a:p>
        </p:txBody>
      </p:sp>
      <p:sp>
        <p:nvSpPr>
          <p:cNvPr id="3" name="Text 1"/>
          <p:cNvSpPr/>
          <p:nvPr/>
        </p:nvSpPr>
        <p:spPr>
          <a:xfrm>
            <a:off x="2068473" y="457200"/>
            <a:ext cx="1335048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100" spc="-21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HORTUS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7567597" y="1294448"/>
            <a:ext cx="3152807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900" spc="198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07 — OBIECTIV DE SPONSORIZARE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635058" y="2955131"/>
            <a:ext cx="13017884" cy="31146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85000"/>
              </a:lnSpc>
              <a:buNone/>
            </a:pPr>
            <a:r>
              <a:rPr lang="en-US" sz="10500" spc="-1567" kern="0" dirty="0">
                <a:solidFill>
                  <a:srgbClr val="1446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€ </a:t>
            </a:r>
            <a:pPr algn="ctr" indent="0" marL="0">
              <a:lnSpc>
                <a:spcPct val="85000"/>
              </a:lnSpc>
              <a:buNone/>
            </a:pPr>
            <a:r>
              <a:rPr lang="en-US" sz="28500" b="1" spc="-1567" kern="0" dirty="0">
                <a:solidFill>
                  <a:srgbClr val="D17A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20.000</a:t>
            </a:r>
            <a:endParaRPr lang="en-US" sz="28500" dirty="0"/>
          </a:p>
        </p:txBody>
      </p:sp>
      <p:sp>
        <p:nvSpPr>
          <p:cNvPr id="6" name="Text 4"/>
          <p:cNvSpPr/>
          <p:nvPr/>
        </p:nvSpPr>
        <p:spPr>
          <a:xfrm>
            <a:off x="6424828" y="6336506"/>
            <a:ext cx="5438344" cy="3467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100" spc="-21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Obiectiv de sponsorizare pentru prototipul V1.</a:t>
            </a:r>
            <a:endParaRPr lang="en-US" sz="2100" dirty="0"/>
          </a:p>
        </p:txBody>
      </p:sp>
      <p:sp>
        <p:nvSpPr>
          <p:cNvPr id="7" name="Shape 5"/>
          <p:cNvSpPr/>
          <p:nvPr/>
        </p:nvSpPr>
        <p:spPr>
          <a:xfrm>
            <a:off x="5735003" y="7483316"/>
            <a:ext cx="6817995" cy="9525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8" name="Shape 6"/>
          <p:cNvSpPr/>
          <p:nvPr/>
        </p:nvSpPr>
        <p:spPr>
          <a:xfrm>
            <a:off x="7632383" y="7757636"/>
            <a:ext cx="9525" cy="163830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9" name="Text 7"/>
          <p:cNvSpPr/>
          <p:nvPr/>
        </p:nvSpPr>
        <p:spPr>
          <a:xfrm>
            <a:off x="6039803" y="7757636"/>
            <a:ext cx="1287780" cy="2019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975" b="1" spc="195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 </a:t>
            </a:r>
            <a:pPr algn="ctr" indent="0" marL="0">
              <a:buNone/>
            </a:pPr>
            <a:r>
              <a:rPr lang="en-US" sz="975" spc="195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NIVELURI</a:t>
            </a:r>
            <a:endParaRPr lang="en-US" sz="975" dirty="0"/>
          </a:p>
        </p:txBody>
      </p:sp>
      <p:sp>
        <p:nvSpPr>
          <p:cNvPr id="10" name="Shape 8"/>
          <p:cNvSpPr/>
          <p:nvPr/>
        </p:nvSpPr>
        <p:spPr>
          <a:xfrm>
            <a:off x="10143173" y="7757636"/>
            <a:ext cx="9525" cy="163830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11" name="Text 9"/>
          <p:cNvSpPr/>
          <p:nvPr/>
        </p:nvSpPr>
        <p:spPr>
          <a:xfrm>
            <a:off x="7944803" y="7757636"/>
            <a:ext cx="1893570" cy="2019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975" b="1" spc="195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7 </a:t>
            </a:r>
            <a:pPr algn="ctr" indent="0" marL="0">
              <a:buNone/>
            </a:pPr>
            <a:r>
              <a:rPr lang="en-US" sz="975" spc="195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SLOTURI TOTALE</a:t>
            </a:r>
            <a:endParaRPr lang="en-US" sz="975" dirty="0"/>
          </a:p>
        </p:txBody>
      </p:sp>
      <p:sp>
        <p:nvSpPr>
          <p:cNvPr id="12" name="Text 10"/>
          <p:cNvSpPr/>
          <p:nvPr/>
        </p:nvSpPr>
        <p:spPr>
          <a:xfrm>
            <a:off x="10455593" y="7757636"/>
            <a:ext cx="1792605" cy="2019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975" spc="195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ÎNCHIDERE LA </a:t>
            </a:r>
            <a:pPr algn="ctr" indent="0" marL="0">
              <a:buNone/>
            </a:pPr>
            <a:r>
              <a:rPr lang="en-US" sz="975" b="1" spc="195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€20K</a:t>
            </a:r>
            <a:endParaRPr lang="en-US" sz="975" dirty="0"/>
          </a:p>
        </p:txBody>
      </p:sp>
      <p:sp>
        <p:nvSpPr>
          <p:cNvPr id="13" name="Text 11"/>
          <p:cNvSpPr/>
          <p:nvPr/>
        </p:nvSpPr>
        <p:spPr>
          <a:xfrm>
            <a:off x="1100348" y="9816465"/>
            <a:ext cx="2928754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825" spc="149" kern="0" dirty="0">
                <a:solidFill>
                  <a:srgbClr val="6B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UZINEX · INTEGRATOR INDUSTRIAL B2B</a:t>
            </a:r>
            <a:endParaRPr lang="en-US" sz="825" dirty="0"/>
          </a:p>
        </p:txBody>
      </p:sp>
      <p:sp>
        <p:nvSpPr>
          <p:cNvPr id="14" name="Text 12"/>
          <p:cNvSpPr/>
          <p:nvPr/>
        </p:nvSpPr>
        <p:spPr>
          <a:xfrm>
            <a:off x="8896767" y="9816465"/>
            <a:ext cx="2417862" cy="156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HORTUS · PITCH SPONSORI 2026</a:t>
            </a:r>
            <a:endParaRPr lang="en-US" sz="825" dirty="0"/>
          </a:p>
        </p:txBody>
      </p:sp>
      <p:sp>
        <p:nvSpPr>
          <p:cNvPr id="15" name="Text 13"/>
          <p:cNvSpPr/>
          <p:nvPr/>
        </p:nvSpPr>
        <p:spPr>
          <a:xfrm>
            <a:off x="16186845" y="9806940"/>
            <a:ext cx="996196" cy="175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PAG </a:t>
            </a:r>
            <a:pPr algn="ctr" indent="0" marL="0">
              <a:buNone/>
            </a:pPr>
            <a:r>
              <a:rPr lang="en-US" sz="825" b="1" spc="149" kern="0" dirty="0">
                <a:solidFill>
                  <a:srgbClr val="D17A3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09 </a:t>
            </a:r>
            <a:pPr algn="ctr" indent="0" marL="0">
              <a:buNone/>
            </a:pPr>
            <a:r>
              <a:rPr lang="en-US" sz="825" spc="149" kern="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12</a:t>
            </a:r>
            <a:endParaRPr lang="en-US" sz="8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2026-05-27T14:35:18Z</dcterms:created>
  <dcterms:modified xsi:type="dcterms:W3CDTF">2026-05-27T14:35:18Z</dcterms:modified>
</cp:coreProperties>
</file>